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60" r:id="rId2"/>
    <p:sldId id="367" r:id="rId3"/>
    <p:sldId id="417" r:id="rId4"/>
    <p:sldId id="390" r:id="rId5"/>
    <p:sldId id="404" r:id="rId6"/>
    <p:sldId id="366" r:id="rId7"/>
    <p:sldId id="391" r:id="rId8"/>
    <p:sldId id="384" r:id="rId9"/>
    <p:sldId id="365" r:id="rId10"/>
    <p:sldId id="400" r:id="rId11"/>
    <p:sldId id="406" r:id="rId12"/>
    <p:sldId id="409" r:id="rId13"/>
    <p:sldId id="407" r:id="rId14"/>
    <p:sldId id="413" r:id="rId15"/>
    <p:sldId id="412" r:id="rId16"/>
    <p:sldId id="403" r:id="rId17"/>
    <p:sldId id="382" r:id="rId18"/>
    <p:sldId id="373" r:id="rId19"/>
    <p:sldId id="372" r:id="rId20"/>
    <p:sldId id="375" r:id="rId21"/>
    <p:sldId id="371" r:id="rId22"/>
    <p:sldId id="410" r:id="rId23"/>
    <p:sldId id="376" r:id="rId24"/>
    <p:sldId id="408" r:id="rId25"/>
    <p:sldId id="399" r:id="rId26"/>
    <p:sldId id="414" r:id="rId27"/>
    <p:sldId id="381" r:id="rId28"/>
    <p:sldId id="316" r:id="rId29"/>
    <p:sldId id="314" r:id="rId30"/>
    <p:sldId id="350" r:id="rId31"/>
    <p:sldId id="357" r:id="rId32"/>
    <p:sldId id="358" r:id="rId33"/>
    <p:sldId id="361" r:id="rId34"/>
    <p:sldId id="386" r:id="rId35"/>
    <p:sldId id="405" r:id="rId36"/>
    <p:sldId id="415" r:id="rId37"/>
    <p:sldId id="362" r:id="rId38"/>
    <p:sldId id="416" r:id="rId39"/>
  </p:sldIdLst>
  <p:sldSz cx="9144000" cy="6858000" type="screen4x3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6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B96B7-8721-44AA-9AE9-F75D5ECD7008}" type="datetimeFigureOut">
              <a:rPr lang="it-IT" smtClean="0"/>
              <a:pPr/>
              <a:t>11/06/2014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A1F69-5624-4B69-9510-B01D053915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75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98F1A-46E7-4C06-B57A-BC25D3217468}" type="datetimeFigureOut">
              <a:rPr lang="it-IT" smtClean="0"/>
              <a:pPr/>
              <a:t>11/06/2014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8EE8A-10F2-4BBD-B1BD-5C25E2B311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03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392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A28A1-0C66-4F8D-8598-703EE9795346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A28A1-0C66-4F8D-8598-703EE9795346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A28A1-0C66-4F8D-8598-703EE9795346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A28A1-0C66-4F8D-8598-703EE9795346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A28A1-0C66-4F8D-8598-703EE9795346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8EE8A-10F2-4BBD-B1BD-5C25E2B3118E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76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8EE8A-10F2-4BBD-B1BD-5C25E2B3118E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35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8F7E1A3-C093-4CE1-9AAA-12AFF2E41340}" type="datetime1">
              <a:rPr lang="it-IT">
                <a:solidFill>
                  <a:prstClr val="black"/>
                </a:solidFill>
              </a:rPr>
              <a:pPr defTabSz="457200"/>
              <a:t>11/06/2014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9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ECA33DE-6C8D-4B39-99B5-6594F5E4C15E}" type="datetime1">
              <a:rPr lang="it-IT">
                <a:solidFill>
                  <a:prstClr val="black"/>
                </a:solidFill>
              </a:rPr>
              <a:pPr defTabSz="457200"/>
              <a:t>11/06/2014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9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BCF62B0-CC9E-49BE-BA66-EED5627D8172}" type="datetime1">
              <a:rPr lang="it-IT">
                <a:solidFill>
                  <a:prstClr val="black"/>
                </a:solidFill>
              </a:rPr>
              <a:pPr defTabSz="457200"/>
              <a:t>11/06/2014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E575228-1F73-400C-A421-F69BA1FCFD53}" type="datetime1">
              <a:rPr lang="it-IT">
                <a:solidFill>
                  <a:prstClr val="black"/>
                </a:solidFill>
              </a:rPr>
              <a:pPr defTabSz="457200"/>
              <a:t>11/06/2014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6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C3208A6-1F19-4789-A330-436A6FC86BDA}" type="datetime1">
              <a:rPr lang="it-IT">
                <a:solidFill>
                  <a:prstClr val="black"/>
                </a:solidFill>
              </a:rPr>
              <a:pPr defTabSz="457200"/>
              <a:t>11/06/2014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9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59ABB63-703A-4550-84C0-6C5EB68914FB}" type="datetime1">
              <a:rPr lang="it-IT">
                <a:solidFill>
                  <a:prstClr val="black"/>
                </a:solidFill>
              </a:rPr>
              <a:pPr defTabSz="457200"/>
              <a:t>11/06/2014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7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35D6594-ECD7-4C82-A98B-5D981E5C43B3}" type="datetime1">
              <a:rPr lang="it-IT">
                <a:solidFill>
                  <a:prstClr val="black"/>
                </a:solidFill>
              </a:rPr>
              <a:pPr defTabSz="457200"/>
              <a:t>11/06/2014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3F572B7-75EF-4F92-A131-EC008CAE59CA}" type="datetime1">
              <a:rPr lang="it-IT">
                <a:solidFill>
                  <a:prstClr val="black"/>
                </a:solidFill>
              </a:rPr>
              <a:pPr defTabSz="457200"/>
              <a:t>11/06/2014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2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2DC378C-5838-458E-BBA4-9C6668C116C5}" type="datetime1">
              <a:rPr lang="it-IT">
                <a:solidFill>
                  <a:prstClr val="black"/>
                </a:solidFill>
              </a:rPr>
              <a:pPr defTabSz="457200"/>
              <a:t>11/06/2014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6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BA0F36F-B265-43D4-BC45-8BF80EA33498}" type="datetime1">
              <a:rPr lang="it-IT">
                <a:solidFill>
                  <a:prstClr val="black"/>
                </a:solidFill>
              </a:rPr>
              <a:pPr defTabSz="457200"/>
              <a:t>11/06/2014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3F4FEF9-78EB-4A39-ACA3-AA2E2FA5C63A}" type="datetime1">
              <a:rPr lang="it-IT">
                <a:solidFill>
                  <a:prstClr val="black"/>
                </a:solidFill>
              </a:rPr>
              <a:pPr defTabSz="457200"/>
              <a:t>11/06/2014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3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4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hyperlink" Target="http://www.google.it/url?sa=i&amp;rct=j&amp;q=&amp;esrc=s&amp;source=images&amp;cd=&amp;cad=rja&amp;uact=8&amp;docid=uUQYSf_TM5BsTM&amp;tbnid=B-GE2duJ6LOxAM:&amp;ved=0CAUQjRw&amp;url=http://www.disabilitaincifre.it/&amp;ei=BzCPU5_-FMOCPezAgLAH&amp;bvm=bv.68235269,d.bGE&amp;psig=AFQjCNG0MlYVcYvkTCpqV3z614QVTkfaog&amp;ust=140197926502417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docid=XDtTymRR6USD5M&amp;tbnid=vM9IAjxDlN5dUM:&amp;ved=0CAUQjRw&amp;url=http://www.lindro.it/economia/2013-05-03/80718-il-nuovo-welfare-della-crisi-politica&amp;ei=Ny2PU6bmDYHfOuSsgIgP&amp;bvm=bv.68235269,d.bGE&amp;psig=AFQjCNHL7RfgdjRvKOK2U4fRe-ykPi1NaQ&amp;ust=1401978339085583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google.it/url?sa=i&amp;rct=j&amp;q=&amp;esrc=s&amp;source=images&amp;cd=&amp;cad=rja&amp;uact=8&amp;docid=7Qtn0MAnaIgjdM&amp;tbnid=7NnF_c-4vA9bkM:&amp;ved=0CAUQjRw&amp;url=http://napoli.repubblica.it/cronaca/2011/04/02/news/rivolta_contro_il_degrado_pronti_a_scendere_in_piazza-14397366/&amp;ei=oi2PU_rWCMzdPYiEgTA&amp;bvm=bv.68235269,d.bGE&amp;psig=AFQjCNFHU9Aj6ymvrEgFpGHvIg59WGhqkg&amp;ust=1401978645968329" TargetMode="External"/><Relationship Id="rId7" Type="http://schemas.openxmlformats.org/officeDocument/2006/relationships/hyperlink" Target="http://www.lavvocato.net/img/DISABILIT&#224;-3.jp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www.google.it/url?sa=i&amp;rct=j&amp;q=&amp;esrc=s&amp;source=images&amp;cd=&amp;cad=rja&amp;uact=8&amp;docid=z6DmGX8cY0M05M&amp;tbnid=Z3Nia8lHL3PiLM:&amp;ved=0CAUQjRw&amp;url=http://ecoenonspreco.wordpress.com/2011/12/01/appero-che-degrado/&amp;ei=DC6PU_6SEsbfOo_pgLAN&amp;bvm=bv.68235269,d.bGE&amp;psig=AFQjCNFHU9Aj6ymvrEgFpGHvIg59WGhqkg&amp;ust=1401978645968329" TargetMode="Externa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docid=Wm9QDlRvNeFq7M&amp;tbnid=v3eO6dcJroFJFM:&amp;ved=0CAUQjRw&amp;url=http://www.ilcofanettomagico.it/photogallery/vecchiaia2/&amp;ei=NS6PU6DUCoLKOODKgMgL&amp;bvm=bv.68235269,d.bGE&amp;psig=AFQjCNGfbGRbArtOCKqsuXh8CO34LWGHGQ&amp;ust=1401978788925503" TargetMode="External"/><Relationship Id="rId2" Type="http://schemas.openxmlformats.org/officeDocument/2006/relationships/hyperlink" Target="http://www.google.it/url?sa=i&amp;rct=j&amp;q=&amp;esrc=s&amp;source=images&amp;cd=&amp;cad=rja&amp;uact=8&amp;docid=Wm9QDlRvNeFq7M&amp;tbnid=v3eO6dcJroFJFM:&amp;ved=0CAUQjRw&amp;url=http://www.ilcofanettomagico.it/photogallery/vecchiaia2/&amp;ei=KC6PU-q4L8isO9f2gKgK&amp;bvm=bv.68235269,d.bGE&amp;psig=AFQjCNGfbGRbArtOCKqsuXh8CO34LWGHGQ&amp;ust=14019787889255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www.google.it/url?sa=i&amp;rct=j&amp;q=&amp;esrc=s&amp;source=images&amp;cd=&amp;cad=rja&amp;uact=8&amp;docid=Wm9QDlRvNeFq7M&amp;tbnid=v3eO6dcJroFJFM:&amp;ved=0CAUQjRw&amp;url=http://www.ilcofanettomagico.it/photogallery/vecchiaia2/&amp;ei=RC6PU8uKCcPIOcqvgKAJ&amp;bvm=bv.68235269,d.bGE&amp;psig=AFQjCNGfbGRbArtOCKqsuXh8CO34LWGHGQ&amp;ust=140197878892550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docid=skx1kshhpgiotM&amp;tbnid=AWhuXzJvtHToLM:&amp;ved=0CAUQjRw&amp;url=http://libcom.org/library/communization-abolition-gender&amp;ei=Zy6PU66aK8H0Od-6gJAL&amp;bvm=bv.68235269,d.bGE&amp;psig=AFQjCNEe0nlCCfekID5xn34-1qClPEQYKg&amp;ust=140197884801868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docid=pJjcx20dm46PzM&amp;tbnid=oh5V1Ls64Qis-M:&amp;ved=0CAUQjRw&amp;url=http://www.dietahlife.com/colazione_equilibrata_herbalife.php&amp;ei=2DWPU8nBJsnfPeSYgLgE&amp;bvm=bv.68235269,d.bGE&amp;psig=AFQjCNF_sURNtAacUQxmvA2hQsYG0LpQew&amp;ust=1401980745924057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://www.google.it/url?sa=i&amp;rct=j&amp;q=&amp;esrc=s&amp;source=images&amp;cd=&amp;cad=rja&amp;uact=8&amp;docid=pJjcx20dm46PzM&amp;tbnid=oh5V1Ls64Qis-M:&amp;ved=0CAUQjRw&amp;url=http://formazione.ilcambiamento.it/bioedilizia/legno_sostenibile.html&amp;ei=6TWPU8P8LsitO8zDgLAH&amp;bvm=bv.68235269,d.bGE&amp;psig=AFQjCNF_sURNtAacUQxmvA2hQsYG0LpQew&amp;ust=1401980745924057" TargetMode="Externa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syloslabini.info/online/wp-content/uploads/2013/06/9129618-crisis-globe-with-different-association-terms-wordcloud-vector-illustration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docid=KJkX1-AyocZ_uM&amp;tbnid=YJxaLapljCkd_M:&amp;ved=0CAUQjRw&amp;url=http://myrivendell.wordpress.com/2013/02/26/the-answer-is-the-question/&amp;ei=rDmPU7f0EIWOO-yTgZgC&amp;bvm=bv.68235269,d.bGE&amp;psig=AFQjCNGMM6EzpKBaPl6qVk0uYtqUbhOrZg&amp;ust=1401981726746434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it/url?sa=i&amp;rct=j&amp;q=&amp;esrc=s&amp;source=images&amp;cd=&amp;cad=rja&amp;uact=8&amp;docid=nuek1_hc7jAtXM&amp;tbnid=FO34MrnWW2oPYM:&amp;ved=0CAUQjRw&amp;url=http://www.referenceforbusiness.com/encyclopedia/For-Gol/Globalization.html&amp;ei=SjVqU63yMaK27QaP_YD4Dg&amp;bvm=bv.66111022,d.bGQ&amp;psig=AFQjCNFu4ix6ntNPutvhh8w8ZC8KBr2DEA&amp;ust=1399555075906755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hyperlink" Target="http://www.google.it/url?sa=i&amp;rct=j&amp;q=&amp;esrc=s&amp;source=images&amp;cd=&amp;cad=rja&amp;uact=8&amp;docid=0cCZxbpK2d0qkM&amp;tbnid=yI7cPs3EQWaZEM:&amp;ved=0CAUQjRw&amp;url=http://www.europinione.it/croazia-unione-europea-molto-di-piu-che-un-semplice-ingresso/&amp;ei=8TVqU4mJELDo7Aas24HoAg&amp;bvm=bv.66111022,d.bGQ&amp;psig=AFQjCNGXjBrDjtnUkmxkEeNVjMY0ymem_g&amp;ust=13995559250034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docid=FJsgL4Zini0t-M&amp;tbnid=5D2-f_4ViUMsFM:&amp;ved=0CAUQjRw&amp;url=http://www.formiche.net/2013/03/26/nuova-leadership-e-destino-del-centro/&amp;ei=2DyPU8fLLM7ZPb2bgcgC&amp;bvm=bv.68235269,d.bGE&amp;psig=AFQjCNGdtGE75ujRy70gWyS4FuQ15MVqOQ&amp;ust=1401982548899852" TargetMode="External"/><Relationship Id="rId5" Type="http://schemas.openxmlformats.org/officeDocument/2006/relationships/image" Target="../media/image50.jpeg"/><Relationship Id="rId4" Type="http://schemas.openxmlformats.org/officeDocument/2006/relationships/hyperlink" Target="http://www.google.it/url?sa=i&amp;rct=j&amp;q=&amp;esrc=s&amp;source=images&amp;cd=&amp;cad=rja&amp;uact=8&amp;docid=txIQi39MwSUY8M&amp;tbnid=WcbV-EGb-x83uM:&amp;ved=0CAUQjRw&amp;url=http://www.olivierobeha.it/articoli/2014/01/mauro-cerca-partner-per-far-la-guerra-ai-migranti&amp;ei=1DZqU87LFYqu7Ab4soH4BA&amp;bvm=bv.66111022,d.bGQ&amp;psig=AFQjCNHrWEudaIgg6aJ4loCzrxuPGc73iQ&amp;ust=1399556162782145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google.it/url?sa=i&amp;rct=j&amp;q=&amp;esrc=s&amp;source=images&amp;cd=&amp;cad=rja&amp;uact=8&amp;docid=wRXBt3lcZDIczM&amp;tbnid=RyUS2VVAoVWg6M:&amp;ved=0CAUQjRw&amp;url=http://www.provincia.vs.it/mediocampidano/it/newsview.wp;jsessionid%3D3188137AB73338138A9DEF00A2AC0D26?contentId%3DNWS3224&amp;ei=rz6PU5v6M4XsPJWFgdAG&amp;bvm=bv.68235269,d.bGE&amp;psig=AFQjCNFnIw-VwT_whaYFzOUjahRc-nHKhg&amp;ust=1401983005138809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it/url?sa=i&amp;rct=j&amp;q=&amp;esrc=s&amp;source=images&amp;cd=&amp;cad=rja&amp;uact=8&amp;docid=GY2kDtqX7EqKXM&amp;tbnid=gRpdTYpJMO9n8M:&amp;ved=0CAUQjRw&amp;url=http://www.culturaeculture.it/2013/08/costituzione-tradita/43981&amp;ei=ICuPU8OILo3DPPGYgOgJ&amp;bvm=bv.68235269,d.bGE&amp;psig=AFQjCNGY-_Q63qid8AFAmuIkUGjiGqwb9w&amp;ust=14019780010569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hyperlink" Target="https://www.google.it/imgres?imgurl&amp;imgrefurl=http://sierrahotel.net/Yellow-Rescue-5-right-p36.html&amp;h=0&amp;w=0&amp;tbnid=Ud6Gc1yw79plxM&amp;zoom=1&amp;tbnh=128&amp;tbnw=393&amp;docid=7udCXkrt7xIIRM&amp;hl=it&amp;tbm=isch&amp;ei=kCuPU-GdKcHPOZ7bgIgL&amp;ved=0CAsQsCUoAw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google.it/url?sa=i&amp;rct=j&amp;q=&amp;esrc=s&amp;source=images&amp;cd=&amp;cad=rja&amp;uact=8&amp;docid=7zhCZAOfqRoG2M&amp;tbnid=V9bTXjwnFGytwM:&amp;ved=0CAUQjRw&amp;url=http://www.cooperazioneallosviluppo.esteri.it/pdgcs/italiano/Partner/UnioneEuropea/intro.html&amp;ei=1iWPU5CWCoSrPO3ugJgM&amp;bvm=bv.68235269,d.bGE&amp;psig=AFQjCNHiib6YC-vxLlWu0vThFSCG9rvSqg&amp;ust=14019766238152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gif"/><Relationship Id="rId4" Type="http://schemas.openxmlformats.org/officeDocument/2006/relationships/hyperlink" Target="http://www.politicamentecorretto.com/index.php?news=35424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google.it/url?sa=i&amp;rct=j&amp;q=&amp;esrc=s&amp;source=images&amp;cd=&amp;cad=rja&amp;uact=8&amp;docid=FFrfB_f1R9V6fM&amp;tbnid=7QtYokdUtkxFsM:&amp;ved=0CAUQjRw&amp;url=http://www.intervistato.com/2012/06/una-vera-europa-politica-potrebbe.html&amp;ei=0SyPU_flHc7EPKe5gMgE&amp;bvm=bv.68235269,d.bGE&amp;psig=AFQjCNHL7RfgdjRvKOK2U4fRe-ykPi1NaQ&amp;ust=140197833908558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1640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30"/>
            <a:ext cx="9145897" cy="68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7504" y="134630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Demographic Crisis and economic </a:t>
            </a:r>
            <a:r>
              <a:rPr lang="it-IT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crisis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for Italian «Mezzogiorno»: 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5496" y="4581128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Prof. Antonio 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Golini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28392" y="188140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 iceberg </a:t>
            </a:r>
          </a:p>
          <a:p>
            <a:pPr algn="ctr"/>
            <a:r>
              <a:rPr lang="it-IT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detached from the continent?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7504" y="5385990"/>
            <a:ext cx="5130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47</a:t>
            </a:r>
            <a:r>
              <a:rPr lang="it-IT" b="1" i="1" dirty="0">
                <a:solidFill>
                  <a:schemeClr val="bg1"/>
                </a:solidFill>
              </a:rPr>
              <a:t>th </a:t>
            </a:r>
            <a:r>
              <a:rPr lang="it-IT" b="1" dirty="0" err="1">
                <a:solidFill>
                  <a:schemeClr val="bg1"/>
                </a:solidFill>
              </a:rPr>
              <a:t>Scientific</a:t>
            </a:r>
            <a:r>
              <a:rPr lang="it-IT" b="1" dirty="0">
                <a:solidFill>
                  <a:schemeClr val="bg1"/>
                </a:solidFill>
              </a:rPr>
              <a:t> Meeting</a:t>
            </a:r>
          </a:p>
          <a:p>
            <a:r>
              <a:rPr lang="it-IT" b="1" dirty="0">
                <a:solidFill>
                  <a:schemeClr val="bg1"/>
                </a:solidFill>
              </a:rPr>
              <a:t>of the </a:t>
            </a:r>
            <a:r>
              <a:rPr lang="it-IT" b="1" dirty="0" smtClean="0">
                <a:solidFill>
                  <a:schemeClr val="bg1"/>
                </a:solidFill>
              </a:rPr>
              <a:t>Italian Statistical </a:t>
            </a:r>
            <a:r>
              <a:rPr lang="it-IT" b="1" dirty="0">
                <a:solidFill>
                  <a:schemeClr val="bg1"/>
                </a:solidFill>
              </a:rPr>
              <a:t>Society</a:t>
            </a:r>
          </a:p>
          <a:p>
            <a:r>
              <a:rPr lang="it-IT" b="1" dirty="0">
                <a:solidFill>
                  <a:schemeClr val="bg1"/>
                </a:solidFill>
              </a:rPr>
              <a:t>Cagliari - </a:t>
            </a:r>
            <a:r>
              <a:rPr lang="it-IT" b="1" dirty="0" err="1">
                <a:solidFill>
                  <a:schemeClr val="bg1"/>
                </a:solidFill>
              </a:rPr>
              <a:t>June</a:t>
            </a:r>
            <a:r>
              <a:rPr lang="it-IT" b="1" dirty="0">
                <a:solidFill>
                  <a:schemeClr val="bg1"/>
                </a:solidFill>
              </a:rPr>
              <a:t> 11/13, 2014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1771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www.disabilitaincifre.it/images/istat2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1657"/>
            <a:ext cx="1921396" cy="100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4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43608" y="6381328"/>
            <a:ext cx="2489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Source: EUROSTAT, LFS</a:t>
            </a:r>
            <a:endParaRPr lang="it-IT" sz="1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3568" y="0"/>
            <a:ext cx="7776864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«MEZZOGIORNO»: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DEMOGRAPHIC AND POLITIC </a:t>
            </a: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ICEBERG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\1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07" y="1700808"/>
            <a:ext cx="7100069" cy="449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95936" y="1844824"/>
            <a:ext cx="352839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/>
              <a:t>Unemployment</a:t>
            </a:r>
            <a:r>
              <a:rPr lang="it-IT" sz="1400" b="1" dirty="0" smtClean="0"/>
              <a:t> rate (2013 - %)</a:t>
            </a:r>
            <a:endParaRPr lang="it-IT" sz="1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76470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In 2013 Italy the </a:t>
            </a:r>
            <a:r>
              <a:rPr lang="it-IT" sz="1600" dirty="0" err="1" smtClean="0"/>
              <a:t>unemployment</a:t>
            </a:r>
            <a:r>
              <a:rPr lang="it-IT" sz="1600" dirty="0" smtClean="0"/>
              <a:t> rate </a:t>
            </a:r>
            <a:r>
              <a:rPr lang="it-IT" sz="1600" dirty="0" err="1" smtClean="0"/>
              <a:t>has</a:t>
            </a:r>
            <a:r>
              <a:rPr lang="it-IT" sz="1600" dirty="0" smtClean="0"/>
              <a:t> </a:t>
            </a:r>
            <a:r>
              <a:rPr lang="it-IT" sz="1600" dirty="0" err="1" smtClean="0"/>
              <a:t>reached</a:t>
            </a:r>
            <a:r>
              <a:rPr lang="it-IT" sz="1600" dirty="0" smtClean="0"/>
              <a:t> the 12,2% (+5,4 pp. </a:t>
            </a:r>
            <a:r>
              <a:rPr lang="it-IT" sz="1600" dirty="0"/>
              <a:t>f</a:t>
            </a:r>
            <a:r>
              <a:rPr lang="it-IT" sz="1600" dirty="0" smtClean="0"/>
              <a:t>rom 2008). The </a:t>
            </a:r>
            <a:r>
              <a:rPr lang="it-IT" sz="1600" dirty="0" err="1" smtClean="0"/>
              <a:t>increasing</a:t>
            </a:r>
            <a:r>
              <a:rPr lang="it-IT" sz="1600" dirty="0" smtClean="0"/>
              <a:t> </a:t>
            </a:r>
            <a:r>
              <a:rPr lang="it-IT" sz="1600" dirty="0" err="1" smtClean="0"/>
              <a:t>has</a:t>
            </a:r>
            <a:r>
              <a:rPr lang="it-IT" sz="1600" dirty="0" smtClean="0"/>
              <a:t> </a:t>
            </a:r>
            <a:r>
              <a:rPr lang="it-IT" sz="1600" dirty="0" err="1" smtClean="0"/>
              <a:t>particularly</a:t>
            </a:r>
            <a:r>
              <a:rPr lang="it-IT" sz="1600" dirty="0" smtClean="0"/>
              <a:t> </a:t>
            </a:r>
            <a:r>
              <a:rPr lang="it-IT" sz="1600" dirty="0" err="1" smtClean="0"/>
              <a:t>involved</a:t>
            </a:r>
            <a:r>
              <a:rPr lang="it-IT" sz="1600" dirty="0" smtClean="0"/>
              <a:t> the Mezzogiorno (+7,7 </a:t>
            </a:r>
            <a:r>
              <a:rPr lang="it-IT" sz="1600" dirty="0" err="1" smtClean="0"/>
              <a:t>pp</a:t>
            </a:r>
            <a:r>
              <a:rPr lang="it-IT" sz="1600" dirty="0" smtClean="0"/>
              <a:t>), </a:t>
            </a:r>
            <a:r>
              <a:rPr lang="it-IT" sz="1600" dirty="0" err="1" smtClean="0"/>
              <a:t>where</a:t>
            </a:r>
            <a:r>
              <a:rPr lang="it-IT" sz="1600" dirty="0" smtClean="0"/>
              <a:t> the </a:t>
            </a:r>
            <a:r>
              <a:rPr lang="it-IT" sz="1600" dirty="0" err="1" smtClean="0"/>
              <a:t>indicator</a:t>
            </a:r>
            <a:r>
              <a:rPr lang="it-IT" sz="1600" dirty="0" smtClean="0"/>
              <a:t> </a:t>
            </a:r>
            <a:r>
              <a:rPr lang="it-IT" sz="1600" dirty="0" err="1" smtClean="0"/>
              <a:t>has</a:t>
            </a:r>
            <a:r>
              <a:rPr lang="it-IT" sz="1600" dirty="0" smtClean="0"/>
              <a:t> </a:t>
            </a:r>
            <a:r>
              <a:rPr lang="it-IT" sz="1600" dirty="0" err="1" smtClean="0"/>
              <a:t>reached</a:t>
            </a:r>
            <a:r>
              <a:rPr lang="it-IT" sz="1600" dirty="0" smtClean="0"/>
              <a:t> a </a:t>
            </a:r>
            <a:r>
              <a:rPr lang="it-IT" sz="1600" dirty="0" err="1" smtClean="0"/>
              <a:t>value</a:t>
            </a:r>
            <a:r>
              <a:rPr lang="it-IT" sz="1600" dirty="0" smtClean="0"/>
              <a:t> of 19,7%, </a:t>
            </a:r>
            <a:r>
              <a:rPr lang="it-IT" sz="1600" dirty="0" err="1" smtClean="0"/>
              <a:t>being</a:t>
            </a:r>
            <a:r>
              <a:rPr lang="it-IT" sz="1600" dirty="0" smtClean="0"/>
              <a:t> the </a:t>
            </a:r>
            <a:r>
              <a:rPr lang="it-IT" sz="1600" dirty="0" err="1" smtClean="0"/>
              <a:t>worst</a:t>
            </a:r>
            <a:r>
              <a:rPr lang="it-IT" sz="1600" dirty="0" smtClean="0"/>
              <a:t> </a:t>
            </a:r>
            <a:r>
              <a:rPr lang="it-IT" sz="1600" dirty="0" err="1" smtClean="0"/>
              <a:t>after</a:t>
            </a:r>
            <a:r>
              <a:rPr lang="it-IT" sz="1600" dirty="0" smtClean="0"/>
              <a:t> </a:t>
            </a:r>
            <a:r>
              <a:rPr lang="it-IT" sz="1600" dirty="0" err="1" smtClean="0"/>
              <a:t>Greace</a:t>
            </a:r>
            <a:r>
              <a:rPr lang="it-IT" sz="1600" dirty="0" smtClean="0"/>
              <a:t> and </a:t>
            </a:r>
            <a:r>
              <a:rPr lang="it-IT" sz="1600" dirty="0" err="1" smtClean="0"/>
              <a:t>Spain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grpSp>
        <p:nvGrpSpPr>
          <p:cNvPr id="6" name="Gruppo 5"/>
          <p:cNvGrpSpPr/>
          <p:nvPr/>
        </p:nvGrpSpPr>
        <p:grpSpPr>
          <a:xfrm>
            <a:off x="1691680" y="4797152"/>
            <a:ext cx="4296705" cy="1455212"/>
            <a:chOff x="1691680" y="4797152"/>
            <a:chExt cx="4296705" cy="1455212"/>
          </a:xfrm>
        </p:grpSpPr>
        <p:sp>
          <p:nvSpPr>
            <p:cNvPr id="5" name="Ovale 4"/>
            <p:cNvSpPr/>
            <p:nvPr/>
          </p:nvSpPr>
          <p:spPr>
            <a:xfrm>
              <a:off x="1691680" y="4797152"/>
              <a:ext cx="216024" cy="1396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4716016" y="4856137"/>
              <a:ext cx="216024" cy="1396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/>
            <p:cNvSpPr/>
            <p:nvPr/>
          </p:nvSpPr>
          <p:spPr>
            <a:xfrm>
              <a:off x="3707904" y="4827215"/>
              <a:ext cx="216024" cy="1396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/>
            <p:cNvSpPr/>
            <p:nvPr/>
          </p:nvSpPr>
          <p:spPr>
            <a:xfrm>
              <a:off x="3131840" y="4797152"/>
              <a:ext cx="216024" cy="1396227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5772361" y="4856137"/>
              <a:ext cx="216024" cy="1396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6418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3084"/>
            <a:ext cx="8064896" cy="437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098970" y="6381328"/>
            <a:ext cx="2489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Source: ISTAT</a:t>
            </a:r>
            <a:endParaRPr lang="it-IT" sz="1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27784" y="1844824"/>
            <a:ext cx="57606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E</a:t>
            </a:r>
            <a:r>
              <a:rPr lang="it-IT" sz="1200" b="1" dirty="0" smtClean="0"/>
              <a:t>mployment rate (30-34), by sex, </a:t>
            </a:r>
            <a:r>
              <a:rPr lang="it-IT" sz="1200" b="1" dirty="0" err="1" smtClean="0"/>
              <a:t>geographical</a:t>
            </a:r>
            <a:r>
              <a:rPr lang="it-IT" sz="1200" b="1" dirty="0" smtClean="0"/>
              <a:t> area and </a:t>
            </a:r>
            <a:r>
              <a:rPr lang="it-IT" sz="1200" b="1" dirty="0" err="1" smtClean="0"/>
              <a:t>education</a:t>
            </a:r>
            <a:r>
              <a:rPr lang="it-IT" sz="1200" b="1" dirty="0" smtClean="0"/>
              <a:t> (2013 - %)</a:t>
            </a:r>
            <a:endParaRPr lang="it-IT" sz="12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51520" y="70547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Geographical differences are </a:t>
            </a:r>
            <a:r>
              <a:rPr lang="en-US" dirty="0" smtClean="0">
                <a:solidFill>
                  <a:srgbClr val="FF0000"/>
                </a:solidFill>
              </a:rPr>
              <a:t>strongly evident even with an equal education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Education is particularly crucial </a:t>
            </a:r>
            <a:r>
              <a:rPr lang="en-US" dirty="0"/>
              <a:t>for female participation in the labor market.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83568" y="0"/>
            <a:ext cx="7776864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«MEZZOGIORNO»: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DEMOGRAPHIC AND POLITIC </a:t>
            </a: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ICEBERG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\2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e 3"/>
          <p:cNvSpPr/>
          <p:nvPr/>
        </p:nvSpPr>
        <p:spPr>
          <a:xfrm>
            <a:off x="3059832" y="4509120"/>
            <a:ext cx="576064" cy="1152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6876256" y="4509120"/>
            <a:ext cx="576064" cy="1152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339752" y="5373216"/>
            <a:ext cx="720080" cy="36004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MALE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724128" y="5445224"/>
            <a:ext cx="1152128" cy="36004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FEMALE</a:t>
            </a:r>
            <a:endParaRPr lang="it-IT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83568" y="0"/>
            <a:ext cx="7776864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«MEZZOGIORNO»: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DEMOGRAPHIC AND POLITIC </a:t>
            </a: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ICEBERG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\3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0" y="692696"/>
            <a:ext cx="6950546" cy="5464969"/>
            <a:chOff x="0" y="692696"/>
            <a:chExt cx="6950546" cy="5464969"/>
          </a:xfrm>
        </p:grpSpPr>
        <p:grpSp>
          <p:nvGrpSpPr>
            <p:cNvPr id="2" name="Gruppo 1"/>
            <p:cNvGrpSpPr/>
            <p:nvPr/>
          </p:nvGrpSpPr>
          <p:grpSpPr>
            <a:xfrm>
              <a:off x="0" y="692696"/>
              <a:ext cx="6948264" cy="5464969"/>
              <a:chOff x="0" y="1393031"/>
              <a:chExt cx="6948264" cy="5464969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718949"/>
                <a:ext cx="6948264" cy="5139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CasellaDiTesto 2"/>
              <p:cNvSpPr txBox="1"/>
              <p:nvPr/>
            </p:nvSpPr>
            <p:spPr>
              <a:xfrm>
                <a:off x="0" y="1393031"/>
                <a:ext cx="6948264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 smtClean="0"/>
                  <a:t>Rate of «non </a:t>
                </a:r>
                <a:r>
                  <a:rPr lang="it-IT" sz="1400" b="1" dirty="0" err="1" smtClean="0"/>
                  <a:t>participation</a:t>
                </a:r>
                <a:r>
                  <a:rPr lang="it-IT" sz="1400" b="1" dirty="0" smtClean="0"/>
                  <a:t>» (2008-2013 )</a:t>
                </a:r>
                <a:endParaRPr lang="it-IT" sz="1400" b="1" dirty="0"/>
              </a:p>
            </p:txBody>
          </p:sp>
          <p:sp>
            <p:nvSpPr>
              <p:cNvPr id="4" name="CasellaDiTesto 3"/>
              <p:cNvSpPr txBox="1"/>
              <p:nvPr/>
            </p:nvSpPr>
            <p:spPr>
              <a:xfrm rot="16200000">
                <a:off x="-1681027" y="4317939"/>
                <a:ext cx="3608275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000" b="1" dirty="0" smtClean="0"/>
                  <a:t>Rate of «non </a:t>
                </a:r>
                <a:r>
                  <a:rPr lang="it-IT" sz="1000" b="1" dirty="0" err="1" smtClean="0"/>
                  <a:t>participation</a:t>
                </a:r>
                <a:r>
                  <a:rPr lang="it-IT" sz="1000" b="1" dirty="0" smtClean="0"/>
                  <a:t>» 2013 )</a:t>
                </a:r>
                <a:endParaRPr lang="it-IT" sz="1000" b="1" dirty="0"/>
              </a:p>
            </p:txBody>
          </p:sp>
          <p:sp>
            <p:nvSpPr>
              <p:cNvPr id="5" name="CasellaDiTesto 4"/>
              <p:cNvSpPr txBox="1"/>
              <p:nvPr/>
            </p:nvSpPr>
            <p:spPr>
              <a:xfrm>
                <a:off x="736327" y="6597352"/>
                <a:ext cx="5992826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000" b="1" dirty="0" err="1" smtClean="0"/>
                  <a:t>Variation</a:t>
                </a:r>
                <a:r>
                  <a:rPr lang="it-IT" sz="1000" b="1" dirty="0" smtClean="0"/>
                  <a:t> 2008-2013 in pp. - Rate of «non </a:t>
                </a:r>
                <a:r>
                  <a:rPr lang="it-IT" sz="1000" b="1" dirty="0" err="1" smtClean="0"/>
                  <a:t>participation</a:t>
                </a:r>
                <a:r>
                  <a:rPr lang="it-IT" sz="1000" b="1" dirty="0" smtClean="0"/>
                  <a:t>»</a:t>
                </a:r>
                <a:endParaRPr lang="it-IT" sz="1000" b="1" dirty="0"/>
              </a:p>
            </p:txBody>
          </p:sp>
        </p:grpSp>
        <p:sp>
          <p:nvSpPr>
            <p:cNvPr id="6" name="Ovale 5"/>
            <p:cNvSpPr/>
            <p:nvPr/>
          </p:nvSpPr>
          <p:spPr>
            <a:xfrm>
              <a:off x="1981994" y="1018614"/>
              <a:ext cx="4968552" cy="237626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Rettangolo 8"/>
          <p:cNvSpPr/>
          <p:nvPr/>
        </p:nvSpPr>
        <p:spPr>
          <a:xfrm>
            <a:off x="7092280" y="1097449"/>
            <a:ext cx="1944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Definitely crucial also the </a:t>
            </a:r>
            <a:r>
              <a:rPr lang="en-US" sz="1600" dirty="0" smtClean="0"/>
              <a:t>huge </a:t>
            </a:r>
            <a:r>
              <a:rPr lang="en-US" sz="1600" dirty="0" smtClean="0">
                <a:solidFill>
                  <a:srgbClr val="FF0000"/>
                </a:solidFill>
              </a:rPr>
              <a:t>territorial </a:t>
            </a:r>
            <a:r>
              <a:rPr lang="en-US" sz="1600" dirty="0">
                <a:solidFill>
                  <a:srgbClr val="FF0000"/>
                </a:solidFill>
              </a:rPr>
              <a:t>gap in the rate of </a:t>
            </a:r>
            <a:r>
              <a:rPr lang="en-US" sz="1600" dirty="0" smtClean="0">
                <a:solidFill>
                  <a:srgbClr val="FF0000"/>
                </a:solidFill>
              </a:rPr>
              <a:t>non-participation.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098970" y="6381328"/>
            <a:ext cx="2489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Source: ISTAT</a:t>
            </a:r>
            <a:endParaRPr lang="it-IT" sz="1000" b="1" dirty="0"/>
          </a:p>
        </p:txBody>
      </p:sp>
    </p:spTree>
    <p:extLst>
      <p:ext uri="{BB962C8B-B14F-4D97-AF65-F5344CB8AC3E}">
        <p14:creationId xmlns:p14="http://schemas.microsoft.com/office/powerpoint/2010/main" val="6304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3568" y="0"/>
            <a:ext cx="7776864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«MEZZOGIORNO»: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DEMOGRAPHIC AND POLITIC </a:t>
            </a: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ICEBERG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\4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539552" y="2098821"/>
            <a:ext cx="7776864" cy="4138491"/>
            <a:chOff x="611560" y="1988839"/>
            <a:chExt cx="7776864" cy="4138491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88839"/>
              <a:ext cx="7776864" cy="41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6444208" y="2276872"/>
              <a:ext cx="1512168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/>
                <a:t>NEET (15-29)</a:t>
              </a:r>
              <a:endParaRPr lang="it-IT" sz="1400" b="1" dirty="0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323528" y="84948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growth of </a:t>
            </a:r>
            <a:r>
              <a:rPr lang="en-US" dirty="0" smtClean="0">
                <a:solidFill>
                  <a:srgbClr val="FF0000"/>
                </a:solidFill>
              </a:rPr>
              <a:t>“Neet” </a:t>
            </a:r>
            <a:r>
              <a:rPr lang="en-US" dirty="0"/>
              <a:t>highlights the escalation of difficulties </a:t>
            </a:r>
            <a:r>
              <a:rPr lang="en-US" dirty="0" smtClean="0"/>
              <a:t>in entering the Labour market.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11960" y="83671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presence of </a:t>
            </a:r>
            <a:r>
              <a:rPr lang="en-US" dirty="0">
                <a:solidFill>
                  <a:srgbClr val="FF0000"/>
                </a:solidFill>
              </a:rPr>
              <a:t>a large unused "young" labor supply is particularly severe in the </a:t>
            </a:r>
            <a:r>
              <a:rPr lang="en-US" dirty="0" err="1">
                <a:solidFill>
                  <a:srgbClr val="FF0000"/>
                </a:solidFill>
              </a:rPr>
              <a:t>Mezzogiorno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among women.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098970" y="6381328"/>
            <a:ext cx="2489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Source: ISTAT</a:t>
            </a:r>
            <a:endParaRPr lang="it-IT" sz="1000" b="1" dirty="0"/>
          </a:p>
        </p:txBody>
      </p:sp>
      <p:sp>
        <p:nvSpPr>
          <p:cNvPr id="7" name="Rettangolo 6"/>
          <p:cNvSpPr/>
          <p:nvPr/>
        </p:nvSpPr>
        <p:spPr>
          <a:xfrm>
            <a:off x="3059832" y="5517232"/>
            <a:ext cx="103913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4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4779"/>
            <a:ext cx="7200800" cy="34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979712" y="620688"/>
            <a:ext cx="496855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ABSOLUTE POVERTY (2007-2012) (%)</a:t>
            </a:r>
            <a:endParaRPr lang="it-IT" sz="1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91680" y="2751311"/>
            <a:ext cx="49685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PERSONS WHO LIVE IN FAMILIES WITH SEVERE DEPRIVATIONS (2007-2013) (%)</a:t>
            </a:r>
            <a:endParaRPr lang="it-IT" sz="1200" b="1" dirty="0"/>
          </a:p>
        </p:txBody>
      </p:sp>
      <p:sp>
        <p:nvSpPr>
          <p:cNvPr id="3" name="Rettangolo 2"/>
          <p:cNvSpPr/>
          <p:nvPr/>
        </p:nvSpPr>
        <p:spPr>
          <a:xfrm>
            <a:off x="4283968" y="5661248"/>
            <a:ext cx="151216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83568" y="0"/>
            <a:ext cx="7776864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«MEZZOGIORNO»:</a:t>
            </a:r>
          </a:p>
          <a:p>
            <a:pPr algn="ctr"/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it-IT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DEMOGRAPHIC AND POLITIC </a:t>
            </a:r>
            <a:r>
              <a:rPr lang="it-IT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ICEBERG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\5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098970" y="6381328"/>
            <a:ext cx="2489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Source: ISTAT</a:t>
            </a:r>
            <a:endParaRPr lang="it-IT" sz="1000" b="1" dirty="0"/>
          </a:p>
        </p:txBody>
      </p:sp>
      <p:grpSp>
        <p:nvGrpSpPr>
          <p:cNvPr id="5" name="Gruppo 4"/>
          <p:cNvGrpSpPr/>
          <p:nvPr/>
        </p:nvGrpSpPr>
        <p:grpSpPr>
          <a:xfrm>
            <a:off x="755576" y="917469"/>
            <a:ext cx="7344816" cy="1647435"/>
            <a:chOff x="755576" y="917469"/>
            <a:chExt cx="7344816" cy="1647435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917469"/>
              <a:ext cx="7344816" cy="1647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755576" y="1052736"/>
              <a:ext cx="12241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Geographical areas</a:t>
              </a:r>
              <a:endParaRPr lang="it-IT" sz="1200" b="1" dirty="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755576" y="1916832"/>
            <a:ext cx="73448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46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0"/>
            <a:ext cx="7776864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«MEZZOGIORNO»: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DEMOGRAPHIC AND POLITIC </a:t>
            </a: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ICEBERG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\6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539552" y="1844824"/>
            <a:ext cx="8589443" cy="4895235"/>
            <a:chOff x="539552" y="735087"/>
            <a:chExt cx="8589443" cy="4895235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196752"/>
              <a:ext cx="8136904" cy="443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5148064" y="735087"/>
              <a:ext cx="3980931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Per </a:t>
              </a:r>
              <a:r>
                <a:rPr lang="en-US" sz="1200" b="1" dirty="0"/>
                <a:t>capita </a:t>
              </a:r>
              <a:r>
                <a:rPr lang="en-US" sz="1200" b="1" dirty="0" smtClean="0"/>
                <a:t>expenditure on </a:t>
              </a:r>
              <a:r>
                <a:rPr lang="en-US" sz="1200" b="1" dirty="0"/>
                <a:t>social services and assistance of the </a:t>
              </a:r>
              <a:r>
                <a:rPr lang="en-US" sz="1200" b="1" dirty="0" smtClean="0"/>
                <a:t>municipalities (2011)</a:t>
              </a:r>
              <a:endParaRPr lang="it-IT" sz="1200" b="1" dirty="0"/>
            </a:p>
          </p:txBody>
        </p:sp>
      </p:grpSp>
      <p:sp>
        <p:nvSpPr>
          <p:cNvPr id="6" name="Rettangolo 5"/>
          <p:cNvSpPr/>
          <p:nvPr/>
        </p:nvSpPr>
        <p:spPr>
          <a:xfrm>
            <a:off x="6084168" y="5085184"/>
            <a:ext cx="2520280" cy="100811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627784" y="5085184"/>
            <a:ext cx="288032" cy="100811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4" name="Picture 2" descr="http://www.lindro.it/wp-content/uploads/2013/05/welfare2-670x223-13675986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5280521" cy="17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779912" y="6525344"/>
            <a:ext cx="2489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Source: ISTAT</a:t>
            </a:r>
            <a:endParaRPr lang="it-IT" sz="1000" b="1" dirty="0"/>
          </a:p>
        </p:txBody>
      </p:sp>
    </p:spTree>
    <p:extLst>
      <p:ext uri="{BB962C8B-B14F-4D97-AF65-F5344CB8AC3E}">
        <p14:creationId xmlns:p14="http://schemas.microsoft.com/office/powerpoint/2010/main" val="17832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74722"/>
            <a:ext cx="7200800" cy="534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3568" y="0"/>
            <a:ext cx="7776864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«MEZZOGIORNO»: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DEMOGRAPHIC AND POLITIC </a:t>
            </a: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ICEBERG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\7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23928" y="764704"/>
            <a:ext cx="417646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/>
              <a:t>Absence</a:t>
            </a:r>
            <a:r>
              <a:rPr lang="it-IT" sz="1400" b="1" dirty="0" smtClean="0"/>
              <a:t> of social and </a:t>
            </a:r>
            <a:r>
              <a:rPr lang="it-IT" sz="1400" b="1" dirty="0" err="1" smtClean="0"/>
              <a:t>environmental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decay</a:t>
            </a:r>
            <a:r>
              <a:rPr lang="it-IT" sz="1400" b="1" dirty="0" smtClean="0"/>
              <a:t> </a:t>
            </a:r>
            <a:endParaRPr lang="it-IT" sz="1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87824" y="5661248"/>
            <a:ext cx="417646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social and </a:t>
            </a:r>
            <a:r>
              <a:rPr lang="it-IT" sz="1400" b="1" dirty="0" err="1" smtClean="0"/>
              <a:t>environmental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decay</a:t>
            </a:r>
            <a:r>
              <a:rPr lang="it-IT" sz="1400" b="1" dirty="0" smtClean="0"/>
              <a:t> </a:t>
            </a:r>
            <a:endParaRPr lang="it-IT" sz="1400" b="1" dirty="0"/>
          </a:p>
        </p:txBody>
      </p:sp>
      <p:sp>
        <p:nvSpPr>
          <p:cNvPr id="8" name="CasellaDiTesto 7"/>
          <p:cNvSpPr txBox="1"/>
          <p:nvPr/>
        </p:nvSpPr>
        <p:spPr>
          <a:xfrm rot="16200000">
            <a:off x="97631" y="3131096"/>
            <a:ext cx="417646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Easy </a:t>
            </a:r>
            <a:r>
              <a:rPr lang="it-IT" sz="1400" b="1" dirty="0" err="1" smtClean="0"/>
              <a:t>access</a:t>
            </a:r>
            <a:r>
              <a:rPr lang="it-IT" sz="1400" b="1" dirty="0" smtClean="0"/>
              <a:t> to </a:t>
            </a:r>
            <a:r>
              <a:rPr lang="it-IT" sz="1400" b="1" dirty="0" err="1" smtClean="0"/>
              <a:t>services</a:t>
            </a:r>
            <a:endParaRPr lang="it-IT" sz="1400" b="1" dirty="0"/>
          </a:p>
        </p:txBody>
      </p:sp>
      <p:sp>
        <p:nvSpPr>
          <p:cNvPr id="9" name="CasellaDiTesto 8"/>
          <p:cNvSpPr txBox="1"/>
          <p:nvPr/>
        </p:nvSpPr>
        <p:spPr>
          <a:xfrm rot="5400000">
            <a:off x="6742113" y="3491136"/>
            <a:ext cx="417646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/>
              <a:t>Difficult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access</a:t>
            </a:r>
            <a:r>
              <a:rPr lang="it-IT" sz="1400" b="1" dirty="0" smtClean="0"/>
              <a:t> to </a:t>
            </a:r>
            <a:r>
              <a:rPr lang="it-IT" sz="1400" b="1" dirty="0" err="1" smtClean="0"/>
              <a:t>services</a:t>
            </a:r>
            <a:endParaRPr lang="it-IT" sz="1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79712" y="692696"/>
            <a:ext cx="194421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High </a:t>
            </a:r>
            <a:r>
              <a:rPr lang="it-IT" sz="1200" b="1" dirty="0" err="1" smtClean="0"/>
              <a:t>degree</a:t>
            </a:r>
            <a:r>
              <a:rPr lang="it-IT" sz="1200" b="1" dirty="0" smtClean="0"/>
              <a:t> of </a:t>
            </a:r>
            <a:r>
              <a:rPr lang="it-IT" sz="1200" b="1" dirty="0" err="1" smtClean="0"/>
              <a:t>confidence</a:t>
            </a:r>
            <a:endParaRPr lang="it-IT" sz="12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223001" y="5589240"/>
            <a:ext cx="166947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/>
              <a:t>Low</a:t>
            </a:r>
            <a:r>
              <a:rPr lang="it-IT" sz="1200" b="1" dirty="0" smtClean="0"/>
              <a:t>/</a:t>
            </a:r>
            <a:r>
              <a:rPr lang="it-IT" sz="1200" b="1" dirty="0" err="1" smtClean="0"/>
              <a:t>absent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degree</a:t>
            </a:r>
            <a:r>
              <a:rPr lang="it-IT" sz="1200" b="1" dirty="0" smtClean="0"/>
              <a:t> of </a:t>
            </a:r>
            <a:r>
              <a:rPr lang="it-IT" sz="1200" b="1" dirty="0" err="1" smtClean="0"/>
              <a:t>confidence</a:t>
            </a:r>
            <a:endParaRPr lang="it-IT" sz="1200" b="1" dirty="0"/>
          </a:p>
        </p:txBody>
      </p:sp>
      <p:sp>
        <p:nvSpPr>
          <p:cNvPr id="6" name="Ovale 5"/>
          <p:cNvSpPr/>
          <p:nvPr/>
        </p:nvSpPr>
        <p:spPr>
          <a:xfrm>
            <a:off x="5508104" y="3429000"/>
            <a:ext cx="259228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6732240" y="2420888"/>
            <a:ext cx="1296144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6588224" y="4869160"/>
            <a:ext cx="151216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18" name="Picture 2" descr="http://napoli.repubblica.it/images/2011/04/02/101655541-a0bb030b-3b51-46aa-ad4d-daae7cad087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5701"/>
            <a:ext cx="2857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coenonspreco.files.wordpress.com/2011/12/degrado-urbano-di-fronte-a-palazzo-pitt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" y="3503664"/>
            <a:ext cx="2030288" cy="15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lavvocato.net/img/DISABILITà-3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" y="1887040"/>
            <a:ext cx="1895302" cy="161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3779912" y="6525344"/>
            <a:ext cx="2489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Source: ISTAT</a:t>
            </a:r>
            <a:endParaRPr lang="it-IT" sz="1000" b="1" dirty="0"/>
          </a:p>
        </p:txBody>
      </p:sp>
    </p:spTree>
    <p:extLst>
      <p:ext uri="{BB962C8B-B14F-4D97-AF65-F5344CB8AC3E}">
        <p14:creationId xmlns:p14="http://schemas.microsoft.com/office/powerpoint/2010/main" val="25005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3648" y="404664"/>
            <a:ext cx="6192688" cy="286232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MEZZOGIORNO </a:t>
            </a:r>
          </a:p>
          <a:p>
            <a:pPr algn="ctr"/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 CRISIS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hQSEBUUEhQVFBUUFxUXGBcXFBcVFxUUFxUXFBQYFRQXHCYeFxwkGhQUHy8gJCcpLCwsFR4xNTAqNSYrLCkBCQoKDgwOGg8PGiwcHBwpKSkpKSkpKSkpKSkpKSwpKSkpKSkpLCksKSkpKSwpLCw1KSwsKSwpKSksKSksKSksKf/AABEIAOoA1wMBIgACEQEDEQH/xAAcAAABBQEBAQAAAAAAAAAAAAACAQMEBQYABwj/xABJEAABAwEFBAYGBwQJAwUAAAABAAIRAwQFEiExBkFRYRMicYGRoRQyscHR8AdCUlNykuFiorLxFRYXIyRDgpPCJTPiNWNzg8P/xAAZAQADAQEBAAAAAAAAAAAAAAAAAQIDBAX/xAAqEQACAgEEAgECBgMAAAAAAAAAAQIRAxIhMUEEE1EUYSJScYGh8AVCkf/aAAwDAQACEQMRAD8A9ThIiJSNKggALkaGEAdK5FCUIGCEkI1xSAAMhKEoKGpUDRLiABmSTAHaUAEkUGntBZ3OwiswntjzOSnhBTTXIiVEAuQIGFxREJC1IAYXQiSFMAUkIkMoAQroXLkwOQuASlIgBvD2pC08T5fBOQkKAAw8yuRFKmA9KUJsuSgpEhpQEErg5ADi5BKUFIYcrggRIA4rzvbi/wDpKvRMPUp6xo5+/uGnitRtbfno9E4T/ePkN5cXd3tXljyob6O7xcV/iYXSLd7A38XTQqGTEsk8PWb7+4rBCicOKDExPONE9YbY6lUa9phzSCO5CZ15canGj2yEhao92Xg2tRZUbo4THA7x3FSiVR5DVAwkLUS4lAgEJCcKQtTAbQEp4hBhRYAFcjIQwmAJKFGUKAESFKUJTA4rkK5AEjCuhOyEKVkghqXAlC6UALC4JQuSARN167WNLnGGtBJJ3AapwrE7dX5/kNPAv9ob7z3JSdI1xY3klSM1f17G0VnPOQ0aODRp8VBoWcvcGtEkmEsStNs1dcN6R2pybyHHvWUd2etkksUBz+iW9D0XLX9rWfFY+rTLXEHIgwV6LUasptPYYIqAcne4+7wWs1scfjZXqqXZbfR7fmF5oOOT828njUd48wvQpXhNntJa4OaYIMg8CF7LcN6i0UGVBqcnDg8esPf3qYsPLx6XqXZYSuXLlRxHEpQkSygDkJCKUKAEIQlEUhCAAKAlOFA5UAJQEpSEBKYhSuQErkDJAciDk3K7EE6JHAUiQJISoBwFLjTZeBrxA7zolLoz4IAhX9fQs9B1Q66NHFx0+PcvJa1rL3FzjLnEkk7ydVa7YX/6RWhp/u2SG8+Lu/2ALP66Lnk7Z7Xi4dEbfLLu57F0tQD6ozdyC2uMAQMgMlS3LZuhpwfWObvh3KY20h3quB7CD7FtCFI8/wAjNrltwh2tVUS1Uw9pa7QiE49NucAJOQCujnutzC2miaby06tPitV9H1+9FX6Jx6lXLsf9U9+neFW39SZVb0lNzXYcnYSDluJjn7VR06kEHhv4Lna0yPZjWfF/eT3wlcqbZa+fSbO159dvVf8AiG/vGat1qePJOLpihcUgSFFCFlDiSShToBwuQF6FJCKAUvQylIQkJiBcUJCbq2xjThLgDwJ5T7E4M806AFcihcgYGJc0qS6zps0lVozAxpekSOauDE9gFxLNbb350dLomHr1Bn+yzf46eKvbwtbaNNz3nJontO4DtK8kvW8HVqrqj9XHwG4DsCxySpUdviYfZK3wiK8q62au7E7pHDqt05u/RVdkspqPDG6k+HE+C0V83vTsVFrW9Z8Q1vtc7lPis8cbdnd5eXRHQuWQ9uLU5tNjWuwh5OLOJAEju1WPua3PZXYWEziAjiCQCDxTFe1VLRVlxLnuIA7ToANy3137N0LK3pXZuYJLnHJpAzIC7ODxy6tVpbTaXPIa0akrCbS7WCs3o6YIbOZJguG4RuEqt2g2hdaH8GD1W+881VMdnmhIC0uCs4V2AZ4iGkcWuycPBWt42Q0qjmndpzG4rWXRddBrW1KLGjEAQ7Uwc9So209342dIBmzXm3f4LHMrVnZ4mXROnwxrYW/vR7QA4xTqdV3I/VPcfaV6yvn9r16/sVfvpFmAJ69OGu5geqe8eYKyxy6NvNxV+NGgXSllIVoeacUBRYkMIGcQkCUpIQAhUK87b0VMuDS8iOqNTJhS3nNec7U7RPZaXw4sLCGhrXmXAAmSAIOZVJWJldeVrHpJFpa+k3NxDHEnFGQzyG5arYq/jWFSmXY+jiHTJIPFYRt5Va8k0ukdiDy7DnAgET9nTJaTZKjTFoaRULKjhjdTOGCCDAGHKc5jctK2Js3xK5CXLlBRYQhLUMpJUCCNMIMEJZVLtXf3o1Alp/vHy1nLi7u9sIbrcuEXN0jJbeX5jqdCw9WmetG9/wCntJWQcU498yT5qbcl19NUzHVbm73D55rm3kz3YqODH+hY3PSbZ6Lq9TXDPPDuHaSsFet5Or1XVHanQcBuA7Ath9INsw02Uh9Y4iOTch5nyWBXbCNI8Wc3OWp9ku77SadRlQCcDgeUgzErU7X7Rsq0KbaTpFTrOG8Ro1w7T5Kx2Ru1jrDD2gio5xM746o9ix20l2NoVzTaSQACJ1EiYV9mRWStNY9jXOshrEnGRiazi0ceZGipLnsnSV6bDo57Qeyc/JevNECBp7kNhZltg71xUzRcc2Zt5tOvgf4lqXtkQdFiL7ul9krC00R1AZI+yTqD+yc/Faq6b3ZaKYcw5/WbvaeB+Kl7hwZC97B0NUt3aj8J+YVjsffvo1oa4nqO6r/wnf3HNW20d39JSkeszMcx9Ye/uWKaVxSWmR7mGaz4qf6Hv+PhnKQlZjYC/ems/RuPXpZcyz6p7tPBamF0J2rPGyQcJOL6BldKebRCXAAiyaI+aXNOuahwIsKGnBebbbOpUajuqalWoC4/Zp7mOj7QHHVej2uuGNJyy4+Ga8v2qtdKo0tpdTE5znkjECYEAQJgkeaqLEzPVLwxOxODmgwMDTAgtGvKWgxCkXVWdQrNe1mJ2eHrQDMBrm7zqoVe6yMRxNAaRxJOIDQDMgb+CZfSwuLTikAYScs4mPatWQe42V2Km1x1LROmsZ+a5VWxVvNWygEkvpnC6eOq5QUaPpFwcgwoYSokcqPDWlziAAJJO4DMryPaO+Taa5f9UZMHBo07zr3rT7eX7DfR2HMwX8h9VvvPcsIVzZJb0ex4WGlrffArKZJAGZJyHNbu6ruFGmG79XHifnJUmzF3SeldoJDeZ3laQvV440rMvNzanoXCPNdvLRitbh9hrW+WI+ZWaCtdp62K11T+27yMe5VIK6o8HAeq7LR6HS/CfHEVitumRayeLGHyj3LUbC2zHZcO+m4juPWHtPgqD6Q2f4hh40x5Ocl2JFdseP8AGUvxH+Er1GF5XcANK20g4QRUaCO3L3r1YhEgYxaqGNjmzGIFs9ohUd2XA2la3Gk5zWsY3E2ZDi6cs90AFaJQbrGI1X/bqOj8LIpj+EqQJpCw1/3d0VUwOq7rD3jxW5IVbfV3dNRI+sMx27ws8kdSOnxc3rn9mZzZi+zZbSypumHDiw+sPngvcKdQOaHNghwBB4giQvnk5Fem/R5tSDR6Coc6ZGGd7DqO4+RWGN9Hd52K17EbxA54GZTdot7G6uAHzvWTvnaYOdhpmRBkzruy471q2eQ3RqqlsYBJI8VRWvapga6JBGm/Pgsfbb5cADPEa9u7sKprTbpOQOHdOqV/BLkW1uv57sZc6Q4RhyiOz3qgbVDtRvMdvJOufHeO3tT/AKGHNOUOyOWRnkov5Jsp7wquyawwMzhmAHauidDkExa7zqvDMYAAiIbAJHVxE7zlqutTHF4YTJcctwz0A9igVidOEjXTPOF1R4GepbA7S0RS6Hq0yzMlzgMZJzIJSrzu46NKo4trVeiH2sJdnwySKqHufRUhV9+Xqyz0HVHbsmj7TjOEeXkVPbC8o252i6evgYf7unIHBzvrO9w5Bc05Ujp8fD7Z10UNqtbqj3PcZLiSTxJTl3WI1agaN+p4DeVCa6Vt9nLs6KnicOu/M8m7h71jCOpnseRlWGG3PROZSDGhrcgBA7EEp+oEwV2HgN3uYrb5gL6TGtEuxHICXEkASRmd6k3xsuxlhAa0dJTAcXAZn7cneMz4J7aO5q9S0U6tHD/dgRiIHWDi7Q6q4sDqr6bm2imGHTqukOBEHLd+qq9gIGxtnp+jNexsOcC15BOZa46iY4eKo9uRjtdJg+y0eLypdzNtVkc9nQuq0sRILYntaeyMlW3j0zraK7rPUwNc0huEzhboMuxA6F2ys3RWtlRuWINd3sMHyDfFehMcHAEaEAjvzWI2xqivQpVmNeIc5pDmkOEgHMd3mrvZnaCnUp06RJFRrACCCJwiJB35BPoTLe1VsDHO+y0nwEoLtoYKTG7w0T+I5u8yUF7Zsaz7x7Gd0hzv3WlTFIAuSAIihJQIxe0929HUxD1X59jt49hVZY7Yabw5u7zG8Ld3rYBWpOZv1B4OGnzzXnlRpBIORGvauPJHTK0e74mRZsemXWxsLVtIXwSZBGQ3aQq+taOuOEzlu3e8qrsBDuq7uzj5/VSacNGRzzyMHuTTvc8XyMTxTcRb0rQcLpkQdciotltMkjwzPeExbbR1pLeyc8gPNQxUwmea10mFF9Z6c8hr8ynyCJgzGfdKrqdU9GDOc/ITtSuQAddxHzyWdARLyoCr1mmC2fkFVFSkWk5fzWjpVQ7x4a9qqb3gOkb5B7Rv9i0hJ8FWRKTvnxSITpl/JctrA9aZt+HWWs1843B+AiMg6YadNOK87fVT/Tg5gxORgKEXcVy5It7nq+HlhFtN8j9KrGe9WP8AWOuP813l8FT9IOIXY1ktS4PTbxy5pludp6/3nk34JP60V/t/ut+CqJStEp6pE+vC+kXA2qr8W/lCcbtdW/Y/L+qo3HT5lJCNc/kXow/CNANsKv2WeB+KJu2VT7DPP4rPBdCPZP5D6bC+kaQbaP3sb4lE3bMzPRN7iZ9ize7mhR7J/IvpMPwan+uvGkPzfojG2o+6P5/0WUKSU/bIX0eH4NaNtG/dn8w+CUbZM+w7xCyTjw70KPbIX0WH4/k2I2xpfZf5fFZ6+rXTqVMdMESMwR9biIKr0g1UyyOSpl4/Gx43cQqb4M8FMbagBJ7ufFQjkmq1QHLOZy4T/JXiVnD/AJJRpPsm2h4e2DlGpGvIqpLCdd2Xz3KbTpHIiTIz+e5Q6jjJHA+XzK6FseOif6RhbHl2RPvUdluJPLXw0Ue0ySgpmB3FPSOi6bVBbrnmOE8O/NQ7W+Q6c4IPuPtRWXQ8vOQo9Rxwu5ADgpS3J7GDlySpKLuJGfFctaLodfaCBuI5bkD7TISEmDw48CmRQylCFQ892g3fO9IK2UZpgzvT9ks3SPZTBjG4A97oCaQxodo7yFJsFQNd6wiDv3wtw36PbOB61Qn8Q9kJD9HdD7VTxHwToqzEscN5Hj8/IU2nWbg9YT2hac/RzR+3U/d+CH+zil95U8G/BS4pi/cylSJycPFXVisrKlJgL2jXVwB1PNWB+jil97U8GpB9G9PdWf8AlamopDTrsrLbczKZlrwYB+uDu7VS0q7jHJat30cM++d+QfFB/Zs374/k/VGlMpzfyVFesABvyGg10QV2dbLTPw3e1XJ+jf8A98/k/VCfo3P3/wC5/wCSj1onVL8xQYoy1UylZgD1iROgOsKx/s4P34/Ifikd9Hj/AL8flPxSeNFeyf5n/wBI9Wytdp1cx2QkrWFujSAdDPHuUh2wFT78eDviqZj30qj6VTMsJz1z017FDxVuP25F/sxp1ncS4OJEGI5zyTVKzzOeU/op151JzHKe9R6IBIA3BNcGTm5bt2P0K2B2EaDd3709WpNJ0Gfmq4VOue/4+9OPteWumcIokC8qERuMpl7MhzR22tijhIOfYnKRnVPhDvYdsr8M8k3XdiMEetke4om5B2X8vkJ/cOe9LsUeStrWIjTNcrBo71yu2bURn0WkHDiw7gdRlvI1UJwjdxUilTcJyMb/AGJyysl2hgKroysidEYnRTrmB9Joa+uzX8W7JTqzKeGAXEmPqniOOiasUenUYmMbNcvrIjK2Va6PUCvPbLd9S02qu1tZ1MMc46uIjGRAE5L0NebWG5n2i1V2sqGmWucSROYxkbiq7BcGquLZupQq4313VBhIwkO1MZ5lR6dsf/SrmYnYcM4cRwz0YPq6Kds/cdSzlxfWNXEABM5QZ3lVlEf9Zdyp/wD5hMPk0trvKnRYTVLQDADiTIPAAarJbT7QNeKXQVDOMhwBLTGUSFI2loirb7NSf/2yJI3EknLvwgd6jbaXfTpGg6mxrCXFpwiJaIiRv1SA2FrtbKbS6o4NaN5PzJTFhvelWnonhxGozBA7Cs1ti9zrXQp4OkbGIU5gPdiIif8ASElCx1vS6NRlkNBoOF+EiC0mCSByPsQFbGnrXrSY/C97Q4CS0mOrE59yq9pL2IsfS0HxLmw5vCSDr2Kqvi7m171bTfOEtaXRvAYTHLRWG19lbSsBYwYWtcyB/qnekBb2e2tbQY+o4NxNZJcYkloKcrWtjWhznNDTEEkAGcxmoFqsHS2AM3mkwj8QaCPZ5rLU7b6SyyWbeHHHyDTAn/TKYUbyZErze+WTb63af4QvSiF5lf8AUw2+t2/8Qk0J8EStRdOfdw5JrCQ4eHxTgtmcHIT2px0HQ5LPczuhmqwhzjGq6hQkkuHdpz1R9IZOh5Jr0ojPtRuOxu3ZOgbvkKXZqPVkx+nyU0+1CJLQTx9iYFqPGUU2hlixwMxyy+fFOUKYcAJAjiYUGixxE57+1capIgTu0U6dxLYsKlYjQtHZPtXKFQoumTkN8rkx6vuNNt7o7ElO8SFqP6sHc9p7Wpqtsqd2E9hhX+w6+xnG3i471LuN5dbaBP22e1Tzss4f5Z7jKZumzFl4UWkEQ9mR8U4vcEj04NWQqbE1RVe9lowF5J6ocDBMwSDmtmShKoEzOXTs5WpVWvfaHVAJ6pxZyIGp5ob22Xe+0dPRrdG4gA68MORHEQtGQkQFlVftwNtLWy4tez1XjXdKqauxD3lrqlpc9zT9ZpOQ3CStYuAQOysvy4m2kCSWPYZY8aj9FHuu4atOqKlW0PqEAtAziOcn5hXa5AFQ+5CbaLTi0bhwx+yRM96fvu7BaKJpk4Zgg6wRpkp5VY++gLW2z4TLm4sU5aE6dyAGrDTdZLM41qhqBmYI1DQA0AAqm2TsQfaq1oa0tZJDJG9xkx3e1bGEkICxCvLNqh/jqsmMx/CF6mvLNrh/jascR/C1A0VJfzMfO5d0uWUoSCl6Nx7kCodFaf0EJHwRIOvHITw5JpjD8hOWWnnmMuZgeSTCh2zUTv8APf2FT7PSAMANPEGMvFRi4NmN+iQWvLQ81DtktWWLmNLgCc/cold+GWt92fJRH2nvjvCR1bn/ACRpFpJtOm5xwmdJzPxPJcotGp8/BInQqPUGkcAe5c2kN6YISMJ4lbG3BJNDg4d+XtWSeIvenO57P4QtOI4lZZo/6u3k5v8AAlW4+j0KVltoL9tDLW2jQwnE1sAtBzM7/ArTByxO0F4CjedOoQSGtbIGsQ4GO4z3KeyETG3xa7NWpi1lr6dQxIjqnkQN06FWG098vpOp0qMdLVORdo0TE55a+xUt73iLfWo0qAcWtdic4iImJ8AFJ23u6alKsWGpTb1XtEzEzqNNTmgdBUb1tFnr02V6rKzKpwy2JachujiFL2jvSr0tOzWc4alTMuP1W5/AnuVTdosVSuxtGhVJ1LiXdQjMSJ0U7aajUpWqlamMLw0YXga7/aHHwQHY3Rtloslpp069TpqdUwDwMxvzGZCPaK8bQLZTo0H4ekaMiBEy6SZHAeSjC0Ot9qoubTcylROIl3GZ9wCHaW1up3lRexpeWsBwjUiXzHdKBkilbbTZbTTZXqCqysYB4GQMsuJHinK//rDP/i/4uUcVn2+1UXCm9lKicRLt5kGPIIr7fUo3g2uKTqjcAb1Z1gtOYGWqYiXtPe721adCnUbSLxidUcQMLc417D5Jq5L1e21ejvrNrtc0ua8RIIzIMdhSbU3U41qdoFLpmtbhfT4jMg+fkj2ewvrFzbGKLWjJ5EOxcNM8jCA6NKQvMdp6c2+rnw/gC9NWBtl0G03nVpggZTJ5MbKmQJWUmFuWfNMVqg3cVrK/0c1Nz2z+L9FFfsBaBvZH4v0Waa+StDMyy1HuRi09+7PRWlo2UczIvaDwxAqJ/QZGjmnvT1RIdDD35fBMUtVLfdrhqZ3ZFRqtOM5knt8000+AVEdzpTzWyeSaY1KzMT2BUNjpqc1yF9KOXLeuQKkeqwmyzghp1j9ZOkqtXyaUMvasxZRN6t/F/wAFrCsxfdndRrttFJpc7FJykABsZgZ55pi+xuiqKvcTnW1toluFrQMJmT1SOEb1Sn6QX/cj8zvghO31XdQb+8kSkzbUaDWeq1rZ1gAT2wnSVg3bdWj7hv5Xn3rjttat1Fv5H/FAaWbprQNGx2AAd6PcsD/W62nSkP8Abcmau2Vsbq1rf/r+KQUz0QKtr3IHWploxEFgjDAg5OGv+pYqntlbHODWwScgOjb71LN7Xkfq/uU0x0zedJynlKTEsH6ZeR4+FMJymy8nfXjtcwIDSzbkoS9YmpY7zGr3DnjEeIyTHotv++P+4fcEC0s3xKxtltOG9qpGcAj91oUF1gtu+uf9x3wUu6bq6GSTie7U8tcpTqxrY1Zvgx6oPfCh2m9ahaQGATlxhQsSXpI0Kh4ol6mZ+tdlQHeTM6qMbM4btFqTVPIoCRvb4KXiI0xZli928IHFjtQtLXsLHayFGdcDDvUaGhetdFAbuZkQT2apk2DdiHL2rQi4gM81Ctd1nOAe2Ebi0SK9l3g6ulcnDYnDLzhcjcWiR6BabFhzaZZ5hMtdHwVpZRr2KsP/AHHdqEzcNtSUpCYB6ykhapjasZwDgPBIWp4aJsrRbmb2BlJKIpshJ7D5FlVtexY3meKnhCz1ilyJlf8A0YG1GkcQrcPUe0/V7kTCqjwIkY0uJR0TFVDskstBaciR2I/SA71mtPP1T4hRBqiU0MedQpnQlvaMQ8Rn5JivZI3g9hny1CNq5F0FEJ1JAaZU9wyUYp3Yqojyk6ROuTbgnQrFL0OIJtyU6JMYeI8UnSu5FAuGikoJ1Ub2rki5KkK2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2011363"/>
            <a:ext cx="38481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data:image/jpeg;base64,/9j/4AAQSkZJRgABAQAAAQABAAD/2wCEAAkGBhQSEBUUEhQVFBUUFxUXGBcXFBcVFxUUFxUXFBQYFRQXHCYeFxwkGhQUHy8gJCcpLCwsFR4xNTAqNSYrLCkBCQoKDgwOGg8PGiwcHBwpKSkpKSkpKSkpKSkpKSwpKSkpKSkpLCksKSkpKSwpLCw1KSwsKSwpKSksKSksKSksKf/AABEIAOoA1wMBIgACEQEDEQH/xAAcAAABBQEBAQAAAAAAAAAAAAACAQMEBQYABwj/xABJEAABAwEFBAYGBwQJAwUAAAABAAIRAwQFEiExBkFRYRMicYGRoRQyscHR8AdCUlNykuFiorLxFRYXIyRDgpPCJTPiNWNzg8P/xAAZAQADAQEBAAAAAAAAAAAAAAAAAQIDBAX/xAAqEQACAgEEAgECBgMAAAAAAAAAAQIRAxIhMUEEE1EUYSJScYGh8AVCkf/aAAwDAQACEQMRAD8A9ThIiJSNKggALkaGEAdK5FCUIGCEkI1xSAAMhKEoKGpUDRLiABmSTAHaUAEkUGntBZ3OwiswntjzOSnhBTTXIiVEAuQIGFxREJC1IAYXQiSFMAUkIkMoAQroXLkwOQuASlIgBvD2pC08T5fBOQkKAAw8yuRFKmA9KUJsuSgpEhpQEErg5ADi5BKUFIYcrggRIA4rzvbi/wDpKvRMPUp6xo5+/uGnitRtbfno9E4T/ePkN5cXd3tXljyob6O7xcV/iYXSLd7A38XTQqGTEsk8PWb7+4rBCicOKDExPONE9YbY6lUa9phzSCO5CZ15canGj2yEhao92Xg2tRZUbo4THA7x3FSiVR5DVAwkLUS4lAgEJCcKQtTAbQEp4hBhRYAFcjIQwmAJKFGUKAESFKUJTA4rkK5AEjCuhOyEKVkghqXAlC6UALC4JQuSARN167WNLnGGtBJJ3AapwrE7dX5/kNPAv9ob7z3JSdI1xY3klSM1f17G0VnPOQ0aODRp8VBoWcvcGtEkmEsStNs1dcN6R2pybyHHvWUd2etkksUBz+iW9D0XLX9rWfFY+rTLXEHIgwV6LUasptPYYIqAcne4+7wWs1scfjZXqqXZbfR7fmF5oOOT828njUd48wvQpXhNntJa4OaYIMg8CF7LcN6i0UGVBqcnDg8esPf3qYsPLx6XqXZYSuXLlRxHEpQkSygDkJCKUKAEIQlEUhCAAKAlOFA5UAJQEpSEBKYhSuQErkDJAciDk3K7EE6JHAUiQJISoBwFLjTZeBrxA7zolLoz4IAhX9fQs9B1Q66NHFx0+PcvJa1rL3FzjLnEkk7ydVa7YX/6RWhp/u2SG8+Lu/2ALP66Lnk7Z7Xi4dEbfLLu57F0tQD6ozdyC2uMAQMgMlS3LZuhpwfWObvh3KY20h3quB7CD7FtCFI8/wAjNrltwh2tVUS1Uw9pa7QiE49NucAJOQCujnutzC2miaby06tPitV9H1+9FX6Jx6lXLsf9U9+neFW39SZVb0lNzXYcnYSDluJjn7VR06kEHhv4Lna0yPZjWfF/eT3wlcqbZa+fSbO159dvVf8AiG/vGat1qePJOLpihcUgSFFCFlDiSShToBwuQF6FJCKAUvQylIQkJiBcUJCbq2xjThLgDwJ5T7E4M806AFcihcgYGJc0qS6zps0lVozAxpekSOauDE9gFxLNbb350dLomHr1Bn+yzf46eKvbwtbaNNz3nJontO4DtK8kvW8HVqrqj9XHwG4DsCxySpUdviYfZK3wiK8q62au7E7pHDqt05u/RVdkspqPDG6k+HE+C0V83vTsVFrW9Z8Q1vtc7lPis8cbdnd5eXRHQuWQ9uLU5tNjWuwh5OLOJAEju1WPua3PZXYWEziAjiCQCDxTFe1VLRVlxLnuIA7ToANy3137N0LK3pXZuYJLnHJpAzIC7ODxy6tVpbTaXPIa0akrCbS7WCs3o6YIbOZJguG4RuEqt2g2hdaH8GD1W+881VMdnmhIC0uCs4V2AZ4iGkcWuycPBWt42Q0qjmndpzG4rWXRddBrW1KLGjEAQ7Uwc9So209342dIBmzXm3f4LHMrVnZ4mXROnwxrYW/vR7QA4xTqdV3I/VPcfaV6yvn9r16/sVfvpFmAJ69OGu5geqe8eYKyxy6NvNxV+NGgXSllIVoeacUBRYkMIGcQkCUpIQAhUK87b0VMuDS8iOqNTJhS3nNec7U7RPZaXw4sLCGhrXmXAAmSAIOZVJWJldeVrHpJFpa+k3NxDHEnFGQzyG5arYq/jWFSmXY+jiHTJIPFYRt5Va8k0ukdiDy7DnAgET9nTJaTZKjTFoaRULKjhjdTOGCCDAGHKc5jctK2Js3xK5CXLlBRYQhLUMpJUCCNMIMEJZVLtXf3o1Alp/vHy1nLi7u9sIbrcuEXN0jJbeX5jqdCw9WmetG9/wCntJWQcU498yT5qbcl19NUzHVbm73D55rm3kz3YqODH+hY3PSbZ6Lq9TXDPPDuHaSsFet5Or1XVHanQcBuA7Ath9INsw02Uh9Y4iOTch5nyWBXbCNI8Wc3OWp9ku77SadRlQCcDgeUgzErU7X7Rsq0KbaTpFTrOG8Ro1w7T5Kx2Ru1jrDD2gio5xM746o9ix20l2NoVzTaSQACJ1EiYV9mRWStNY9jXOshrEnGRiazi0ceZGipLnsnSV6bDo57Qeyc/JevNECBp7kNhZltg71xUzRcc2Zt5tOvgf4lqXtkQdFiL7ul9krC00R1AZI+yTqD+yc/Faq6b3ZaKYcw5/WbvaeB+Kl7hwZC97B0NUt3aj8J+YVjsffvo1oa4nqO6r/wnf3HNW20d39JSkeszMcx9Ye/uWKaVxSWmR7mGaz4qf6Hv+PhnKQlZjYC/ems/RuPXpZcyz6p7tPBamF0J2rPGyQcJOL6BldKebRCXAAiyaI+aXNOuahwIsKGnBebbbOpUajuqalWoC4/Zp7mOj7QHHVej2uuGNJyy4+Ga8v2qtdKo0tpdTE5znkjECYEAQJgkeaqLEzPVLwxOxODmgwMDTAgtGvKWgxCkXVWdQrNe1mJ2eHrQDMBrm7zqoVe6yMRxNAaRxJOIDQDMgb+CZfSwuLTikAYScs4mPatWQe42V2Km1x1LROmsZ+a5VWxVvNWygEkvpnC6eOq5QUaPpFwcgwoYSokcqPDWlziAAJJO4DMryPaO+Taa5f9UZMHBo07zr3rT7eX7DfR2HMwX8h9VvvPcsIVzZJb0ex4WGlrffArKZJAGZJyHNbu6ruFGmG79XHifnJUmzF3SeldoJDeZ3laQvV440rMvNzanoXCPNdvLRitbh9hrW+WI+ZWaCtdp62K11T+27yMe5VIK6o8HAeq7LR6HS/CfHEVitumRayeLGHyj3LUbC2zHZcO+m4juPWHtPgqD6Q2f4hh40x5Ocl2JFdseP8AGUvxH+Er1GF5XcANK20g4QRUaCO3L3r1YhEgYxaqGNjmzGIFs9ohUd2XA2la3Gk5zWsY3E2ZDi6cs90AFaJQbrGI1X/bqOj8LIpj+EqQJpCw1/3d0VUwOq7rD3jxW5IVbfV3dNRI+sMx27ws8kdSOnxc3rn9mZzZi+zZbSypumHDiw+sPngvcKdQOaHNghwBB4giQvnk5Fem/R5tSDR6Coc6ZGGd7DqO4+RWGN9Hd52K17EbxA54GZTdot7G6uAHzvWTvnaYOdhpmRBkzruy471q2eQ3RqqlsYBJI8VRWvapga6JBGm/Pgsfbb5cADPEa9u7sKprTbpOQOHdOqV/BLkW1uv57sZc6Q4RhyiOz3qgbVDtRvMdvJOufHeO3tT/AKGHNOUOyOWRnkov5Jsp7wquyawwMzhmAHauidDkExa7zqvDMYAAiIbAJHVxE7zlqutTHF4YTJcctwz0A9igVidOEjXTPOF1R4GepbA7S0RS6Hq0yzMlzgMZJzIJSrzu46NKo4trVeiH2sJdnwySKqHufRUhV9+Xqyz0HVHbsmj7TjOEeXkVPbC8o252i6evgYf7unIHBzvrO9w5Bc05Ujp8fD7Z10UNqtbqj3PcZLiSTxJTl3WI1agaN+p4DeVCa6Vt9nLs6KnicOu/M8m7h71jCOpnseRlWGG3PROZSDGhrcgBA7EEp+oEwV2HgN3uYrb5gL6TGtEuxHICXEkASRmd6k3xsuxlhAa0dJTAcXAZn7cneMz4J7aO5q9S0U6tHD/dgRiIHWDi7Q6q4sDqr6bm2imGHTqukOBEHLd+qq9gIGxtnp+jNexsOcC15BOZa46iY4eKo9uRjtdJg+y0eLypdzNtVkc9nQuq0sRILYntaeyMlW3j0zraK7rPUwNc0huEzhboMuxA6F2ys3RWtlRuWINd3sMHyDfFehMcHAEaEAjvzWI2xqivQpVmNeIc5pDmkOEgHMd3mrvZnaCnUp06RJFRrACCCJwiJB35BPoTLe1VsDHO+y0nwEoLtoYKTG7w0T+I5u8yUF7Zsaz7x7Gd0hzv3WlTFIAuSAIihJQIxe0929HUxD1X59jt49hVZY7Yabw5u7zG8Ld3rYBWpOZv1B4OGnzzXnlRpBIORGvauPJHTK0e74mRZsemXWxsLVtIXwSZBGQ3aQq+taOuOEzlu3e8qrsBDuq7uzj5/VSacNGRzzyMHuTTvc8XyMTxTcRb0rQcLpkQdciotltMkjwzPeExbbR1pLeyc8gPNQxUwmea10mFF9Z6c8hr8ynyCJgzGfdKrqdU9GDOc/ITtSuQAddxHzyWdARLyoCr1mmC2fkFVFSkWk5fzWjpVQ7x4a9qqb3gOkb5B7Rv9i0hJ8FWRKTvnxSITpl/JctrA9aZt+HWWs1843B+AiMg6YadNOK87fVT/Tg5gxORgKEXcVy5It7nq+HlhFtN8j9KrGe9WP8AWOuP813l8FT9IOIXY1ktS4PTbxy5pludp6/3nk34JP60V/t/ut+CqJStEp6pE+vC+kXA2qr8W/lCcbtdW/Y/L+qo3HT5lJCNc/kXow/CNANsKv2WeB+KJu2VT7DPP4rPBdCPZP5D6bC+kaQbaP3sb4lE3bMzPRN7iZ9ize7mhR7J/IvpMPwan+uvGkPzfojG2o+6P5/0WUKSU/bIX0eH4NaNtG/dn8w+CUbZM+w7xCyTjw70KPbIX0WH4/k2I2xpfZf5fFZ6+rXTqVMdMESMwR9biIKr0g1UyyOSpl4/Gx43cQqb4M8FMbagBJ7ufFQjkmq1QHLOZy4T/JXiVnD/AJJRpPsm2h4e2DlGpGvIqpLCdd2Xz3KbTpHIiTIz+e5Q6jjJHA+XzK6FseOif6RhbHl2RPvUdluJPLXw0Ue0ySgpmB3FPSOi6bVBbrnmOE8O/NQ7W+Q6c4IPuPtRWXQ8vOQo9Rxwu5ADgpS3J7GDlySpKLuJGfFctaLodfaCBuI5bkD7TISEmDw48CmRQylCFQ892g3fO9IK2UZpgzvT9ks3SPZTBjG4A97oCaQxodo7yFJsFQNd6wiDv3wtw36PbOB61Qn8Q9kJD9HdD7VTxHwToqzEscN5Hj8/IU2nWbg9YT2hac/RzR+3U/d+CH+zil95U8G/BS4pi/cylSJycPFXVisrKlJgL2jXVwB1PNWB+jil97U8GpB9G9PdWf8AlamopDTrsrLbczKZlrwYB+uDu7VS0q7jHJat30cM++d+QfFB/Zs374/k/VGlMpzfyVFesABvyGg10QV2dbLTPw3e1XJ+jf8A98/k/VCfo3P3/wC5/wCSj1onVL8xQYoy1UylZgD1iROgOsKx/s4P34/Ifikd9Hj/AL8flPxSeNFeyf5n/wBI9Wytdp1cx2QkrWFujSAdDPHuUh2wFT78eDviqZj30qj6VTMsJz1z017FDxVuP25F/sxp1ncS4OJEGI5zyTVKzzOeU/op151JzHKe9R6IBIA3BNcGTm5bt2P0K2B2EaDd3709WpNJ0Gfmq4VOue/4+9OPteWumcIokC8qERuMpl7MhzR22tijhIOfYnKRnVPhDvYdsr8M8k3XdiMEetke4om5B2X8vkJ/cOe9LsUeStrWIjTNcrBo71yu2bURn0WkHDiw7gdRlvI1UJwjdxUilTcJyMb/AGJyysl2hgKroysidEYnRTrmB9Joa+uzX8W7JTqzKeGAXEmPqniOOiasUenUYmMbNcvrIjK2Va6PUCvPbLd9S02qu1tZ1MMc46uIjGRAE5L0NebWG5n2i1V2sqGmWucSROYxkbiq7BcGquLZupQq4313VBhIwkO1MZ5lR6dsf/SrmYnYcM4cRwz0YPq6Kds/cdSzlxfWNXEABM5QZ3lVlEf9Zdyp/wD5hMPk0trvKnRYTVLQDADiTIPAAarJbT7QNeKXQVDOMhwBLTGUSFI2loirb7NSf/2yJI3EknLvwgd6jbaXfTpGg6mxrCXFpwiJaIiRv1SA2FrtbKbS6o4NaN5PzJTFhvelWnonhxGozBA7Cs1ti9zrXQp4OkbGIU5gPdiIif8ASElCx1vS6NRlkNBoOF+EiC0mCSByPsQFbGnrXrSY/C97Q4CS0mOrE59yq9pL2IsfS0HxLmw5vCSDr2Kqvi7m171bTfOEtaXRvAYTHLRWG19lbSsBYwYWtcyB/qnekBb2e2tbQY+o4NxNZJcYkloKcrWtjWhznNDTEEkAGcxmoFqsHS2AM3mkwj8QaCPZ5rLU7b6SyyWbeHHHyDTAn/TKYUbyZErze+WTb63af4QvSiF5lf8AUw2+t2/8Qk0J8EStRdOfdw5JrCQ4eHxTgtmcHIT2px0HQ5LPczuhmqwhzjGq6hQkkuHdpz1R9IZOh5Jr0ojPtRuOxu3ZOgbvkKXZqPVkx+nyU0+1CJLQTx9iYFqPGUU2hlixwMxyy+fFOUKYcAJAjiYUGixxE57+1capIgTu0U6dxLYsKlYjQtHZPtXKFQoumTkN8rkx6vuNNt7o7ElO8SFqP6sHc9p7Wpqtsqd2E9hhX+w6+xnG3i471LuN5dbaBP22e1Tzss4f5Z7jKZumzFl4UWkEQ9mR8U4vcEj04NWQqbE1RVe9lowF5J6ocDBMwSDmtmShKoEzOXTs5WpVWvfaHVAJ6pxZyIGp5ob22Xe+0dPRrdG4gA68MORHEQtGQkQFlVftwNtLWy4tez1XjXdKqauxD3lrqlpc9zT9ZpOQ3CStYuAQOysvy4m2kCSWPYZY8aj9FHuu4atOqKlW0PqEAtAziOcn5hXa5AFQ+5CbaLTi0bhwx+yRM96fvu7BaKJpk4Zgg6wRpkp5VY++gLW2z4TLm4sU5aE6dyAGrDTdZLM41qhqBmYI1DQA0AAqm2TsQfaq1oa0tZJDJG9xkx3e1bGEkICxCvLNqh/jqsmMx/CF6mvLNrh/jascR/C1A0VJfzMfO5d0uWUoSCl6Nx7kCodFaf0EJHwRIOvHITw5JpjD8hOWWnnmMuZgeSTCh2zUTv8APf2FT7PSAMANPEGMvFRi4NmN+iQWvLQ81DtktWWLmNLgCc/cold+GWt92fJRH2nvjvCR1bn/ACRpFpJtOm5xwmdJzPxPJcotGp8/BInQqPUGkcAe5c2kN6YISMJ4lbG3BJNDg4d+XtWSeIvenO57P4QtOI4lZZo/6u3k5v8AAlW4+j0KVltoL9tDLW2jQwnE1sAtBzM7/ArTByxO0F4CjedOoQSGtbIGsQ4GO4z3KeyETG3xa7NWpi1lr6dQxIjqnkQN06FWG098vpOp0qMdLVORdo0TE55a+xUt73iLfWo0qAcWtdic4iImJ8AFJ23u6alKsWGpTb1XtEzEzqNNTmgdBUb1tFnr02V6rKzKpwy2JachujiFL2jvSr0tOzWc4alTMuP1W5/AnuVTdosVSuxtGhVJ1LiXdQjMSJ0U7aajUpWqlamMLw0YXga7/aHHwQHY3Rtloslpp069TpqdUwDwMxvzGZCPaK8bQLZTo0H4ekaMiBEy6SZHAeSjC0Ot9qoubTcylROIl3GZ9wCHaW1up3lRexpeWsBwjUiXzHdKBkilbbTZbTTZXqCqysYB4GQMsuJHinK//rDP/i/4uUcVn2+1UXCm9lKicRLt5kGPIIr7fUo3g2uKTqjcAb1Z1gtOYGWqYiXtPe721adCnUbSLxidUcQMLc417D5Jq5L1e21ejvrNrtc0ua8RIIzIMdhSbU3U41qdoFLpmtbhfT4jMg+fkj2ewvrFzbGKLWjJ5EOxcNM8jCA6NKQvMdp6c2+rnw/gC9NWBtl0G03nVpggZTJ5MbKmQJWUmFuWfNMVqg3cVrK/0c1Nz2z+L9FFfsBaBvZH4v0Waa+StDMyy1HuRi09+7PRWlo2UczIvaDwxAqJ/QZGjmnvT1RIdDD35fBMUtVLfdrhqZ3ZFRqtOM5knt8000+AVEdzpTzWyeSaY1KzMT2BUNjpqc1yF9KOXLeuQKkeqwmyzghp1j9ZOkqtXyaUMvasxZRN6t/F/wAFrCsxfdndRrttFJpc7FJykABsZgZ55pi+xuiqKvcTnW1toluFrQMJmT1SOEb1Sn6QX/cj8zvghO31XdQb+8kSkzbUaDWeq1rZ1gAT2wnSVg3bdWj7hv5Xn3rjttat1Fv5H/FAaWbprQNGx2AAd6PcsD/W62nSkP8Abcmau2Vsbq1rf/r+KQUz0QKtr3IHWploxEFgjDAg5OGv+pYqntlbHODWwScgOjb71LN7Xkfq/uU0x0zedJynlKTEsH6ZeR4+FMJymy8nfXjtcwIDSzbkoS9YmpY7zGr3DnjEeIyTHotv++P+4fcEC0s3xKxtltOG9qpGcAj91oUF1gtu+uf9x3wUu6bq6GSTie7U8tcpTqxrY1Zvgx6oPfCh2m9ahaQGATlxhQsSXpI0Kh4ol6mZ+tdlQHeTM6qMbM4btFqTVPIoCRvb4KXiI0xZli928IHFjtQtLXsLHayFGdcDDvUaGhetdFAbuZkQT2apk2DdiHL2rQi4gM81Ctd1nOAe2Ebi0SK9l3g6ulcnDYnDLzhcjcWiR6BabFhzaZZ5hMtdHwVpZRr2KsP/AHHdqEzcNtSUpCYB6ykhapjasZwDgPBIWp4aJsrRbmb2BlJKIpshJ7D5FlVtexY3meKnhCz1ilyJlf8A0YG1GkcQrcPUe0/V7kTCqjwIkY0uJR0TFVDskstBaciR2I/SA71mtPP1T4hRBqiU0MedQpnQlvaMQ8Rn5JivZI3g9hny1CNq5F0FEJ1JAaZU9wyUYp3Yqojyk6ROuTbgnQrFL0OIJtyU6JMYeI8UnSu5FAuGikoJ1Ub2rki5KkK2f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9550" y="-1858963"/>
            <a:ext cx="38481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46" name="Picture 6" descr="https://encrypted-tbn2.gstatic.com/images?q=tbn:ANd9GcRf5IN_gaIFwGIiDfrMxFW1zcEOHp6xSpGneY38WTJuzHg3itwmS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3286408"/>
            <a:ext cx="3279370" cy="357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3568" y="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MEZZOGIORNO AND THE  «GENDER REVOLUTION»</a:t>
            </a:r>
            <a:endParaRPr lang="it-IT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496" y="6567155"/>
            <a:ext cx="7488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* </a:t>
            </a:r>
            <a:r>
              <a:rPr lang="it-IT" sz="1000" dirty="0" err="1" smtClean="0"/>
              <a:t>M.L.</a:t>
            </a:r>
            <a:r>
              <a:rPr lang="it-IT" sz="1000" dirty="0" smtClean="0"/>
              <a:t> Boccia, G. Zuffa, </a:t>
            </a:r>
            <a:r>
              <a:rPr lang="it-IT" sz="1000" i="1" dirty="0" smtClean="0"/>
              <a:t>L’eclissi della madre. Fecondazione artificiale, tecniche, fantasie e norme</a:t>
            </a:r>
            <a:r>
              <a:rPr lang="it-IT" sz="1000" dirty="0" smtClean="0"/>
              <a:t>. Pratiche editrici, Milano, 1998</a:t>
            </a:r>
            <a:endParaRPr lang="it-IT" sz="1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7544" y="1484784"/>
            <a:ext cx="7848872" cy="33855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The </a:t>
            </a:r>
            <a:r>
              <a:rPr lang="it-IT" dirty="0" err="1" smtClean="0">
                <a:solidFill>
                  <a:srgbClr val="FF0000"/>
                </a:solidFill>
              </a:rPr>
              <a:t>second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demograhic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transition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i="1" dirty="0" err="1" smtClean="0"/>
              <a:t>determined</a:t>
            </a:r>
            <a:r>
              <a:rPr lang="it-IT" dirty="0" smtClean="0"/>
              <a:t> and </a:t>
            </a:r>
            <a:r>
              <a:rPr lang="it-IT" i="1" dirty="0" err="1" smtClean="0"/>
              <a:t>crossed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a </a:t>
            </a:r>
            <a:r>
              <a:rPr lang="it-IT" dirty="0" err="1" smtClean="0"/>
              <a:t>deep</a:t>
            </a:r>
            <a:r>
              <a:rPr lang="it-IT" dirty="0" smtClean="0"/>
              <a:t> and </a:t>
            </a:r>
            <a:r>
              <a:rPr lang="it-IT" dirty="0" err="1" smtClean="0"/>
              <a:t>radical</a:t>
            </a:r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/>
              <a:t>	</a:t>
            </a:r>
            <a:r>
              <a:rPr lang="it-IT" dirty="0" err="1" smtClean="0">
                <a:solidFill>
                  <a:srgbClr val="FF3300"/>
                </a:solidFill>
              </a:rPr>
              <a:t>recontractualisation</a:t>
            </a:r>
            <a:r>
              <a:rPr lang="it-IT" dirty="0" smtClean="0">
                <a:solidFill>
                  <a:srgbClr val="FF3300"/>
                </a:solidFill>
              </a:rPr>
              <a:t> and</a:t>
            </a:r>
            <a:endParaRPr lang="it-IT" dirty="0" smtClean="0"/>
          </a:p>
          <a:p>
            <a:pPr algn="just"/>
            <a:r>
              <a:rPr lang="it-IT" dirty="0"/>
              <a:t>	</a:t>
            </a:r>
            <a:r>
              <a:rPr lang="it-IT" dirty="0" smtClean="0"/>
              <a:t>		</a:t>
            </a:r>
            <a:r>
              <a:rPr lang="it-IT" dirty="0" err="1" smtClean="0">
                <a:solidFill>
                  <a:srgbClr val="A50021"/>
                </a:solidFill>
              </a:rPr>
              <a:t>reorganisation</a:t>
            </a:r>
            <a:endParaRPr lang="it-IT" dirty="0" smtClean="0"/>
          </a:p>
          <a:p>
            <a:pPr algn="just"/>
            <a:r>
              <a:rPr lang="it-IT" dirty="0" smtClean="0"/>
              <a:t> </a:t>
            </a:r>
            <a:endParaRPr lang="it-IT" dirty="0"/>
          </a:p>
          <a:p>
            <a:pPr algn="just"/>
            <a:r>
              <a:rPr lang="it-IT" dirty="0" err="1" smtClean="0"/>
              <a:t>individual</a:t>
            </a:r>
            <a:r>
              <a:rPr lang="it-IT" dirty="0" smtClean="0"/>
              <a:t> and </a:t>
            </a:r>
            <a:r>
              <a:rPr lang="it-IT" dirty="0" err="1" smtClean="0"/>
              <a:t>collective</a:t>
            </a:r>
            <a:r>
              <a:rPr lang="it-IT" dirty="0" smtClean="0"/>
              <a:t>, cultural and economic,</a:t>
            </a:r>
          </a:p>
          <a:p>
            <a:pPr algn="just"/>
            <a:endParaRPr lang="it-IT" strike="sngStrike" dirty="0" smtClean="0"/>
          </a:p>
          <a:p>
            <a:pPr marL="1181100" indent="-285750" algn="just">
              <a:buFont typeface="Wingdings" panose="05000000000000000000" pitchFamily="2" charset="2"/>
              <a:buChar char="ü"/>
            </a:pPr>
            <a:r>
              <a:rPr lang="it-IT" dirty="0"/>
              <a:t>o</a:t>
            </a:r>
            <a:r>
              <a:rPr lang="it-IT" dirty="0" smtClean="0"/>
              <a:t>f </a:t>
            </a:r>
            <a:r>
              <a:rPr lang="it-IT" dirty="0" err="1" smtClean="0"/>
              <a:t>individual</a:t>
            </a:r>
            <a:r>
              <a:rPr lang="it-IT" dirty="0" smtClean="0"/>
              <a:t> </a:t>
            </a:r>
            <a:r>
              <a:rPr lang="it-IT" dirty="0" err="1" smtClean="0"/>
              <a:t>transitions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the </a:t>
            </a:r>
            <a:r>
              <a:rPr lang="it-IT" dirty="0" smtClean="0">
                <a:solidFill>
                  <a:srgbClr val="FF0000"/>
                </a:solidFill>
              </a:rPr>
              <a:t>life </a:t>
            </a:r>
            <a:r>
              <a:rPr lang="it-IT" dirty="0" err="1" smtClean="0">
                <a:solidFill>
                  <a:srgbClr val="FF0000"/>
                </a:solidFill>
              </a:rPr>
              <a:t>cycle</a:t>
            </a:r>
            <a:r>
              <a:rPr lang="it-IT" dirty="0" smtClean="0"/>
              <a:t>;</a:t>
            </a:r>
          </a:p>
          <a:p>
            <a:pPr marL="809625" algn="just"/>
            <a:endParaRPr lang="it-IT" dirty="0" smtClean="0"/>
          </a:p>
          <a:p>
            <a:pPr marL="1181100" indent="-285750" algn="just">
              <a:buFont typeface="Wingdings" panose="05000000000000000000" pitchFamily="2" charset="2"/>
              <a:buChar char="ü"/>
            </a:pPr>
            <a:r>
              <a:rPr lang="it-IT" dirty="0"/>
              <a:t>o</a:t>
            </a:r>
            <a:r>
              <a:rPr lang="it-IT" dirty="0" smtClean="0"/>
              <a:t>f </a:t>
            </a:r>
            <a:r>
              <a:rPr lang="it-IT" dirty="0" smtClean="0">
                <a:solidFill>
                  <a:srgbClr val="FF0000"/>
                </a:solidFill>
              </a:rPr>
              <a:t>gender</a:t>
            </a:r>
            <a:r>
              <a:rPr lang="it-IT" dirty="0" smtClean="0"/>
              <a:t> </a:t>
            </a:r>
            <a:r>
              <a:rPr lang="it-IT" dirty="0" err="1" smtClean="0"/>
              <a:t>identities</a:t>
            </a:r>
            <a:r>
              <a:rPr lang="it-IT" dirty="0" smtClean="0"/>
              <a:t>, relations and </a:t>
            </a:r>
            <a:r>
              <a:rPr lang="it-IT" dirty="0" err="1" smtClean="0">
                <a:solidFill>
                  <a:srgbClr val="FF0000"/>
                </a:solidFill>
              </a:rPr>
              <a:t>roles</a:t>
            </a:r>
            <a:r>
              <a:rPr lang="it-IT" dirty="0" smtClean="0"/>
              <a:t>;</a:t>
            </a:r>
          </a:p>
          <a:p>
            <a:pPr marL="809625" algn="just"/>
            <a:endParaRPr lang="it-IT" sz="1600" dirty="0" smtClean="0"/>
          </a:p>
        </p:txBody>
      </p:sp>
      <p:sp>
        <p:nvSpPr>
          <p:cNvPr id="11" name="Rettangolo 10"/>
          <p:cNvSpPr/>
          <p:nvPr/>
        </p:nvSpPr>
        <p:spPr>
          <a:xfrm>
            <a:off x="467544" y="4881934"/>
            <a:ext cx="792088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evolutione</a:t>
            </a:r>
            <a:r>
              <a:rPr lang="it-IT" dirty="0" smtClean="0">
                <a:solidFill>
                  <a:srgbClr val="FF0000"/>
                </a:solidFill>
              </a:rPr>
              <a:t>/</a:t>
            </a:r>
            <a:r>
              <a:rPr lang="it-IT" dirty="0" err="1" smtClean="0">
                <a:solidFill>
                  <a:srgbClr val="FF0000"/>
                </a:solidFill>
              </a:rPr>
              <a:t>revolution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of demo-social and economic-cultural </a:t>
            </a:r>
            <a:r>
              <a:rPr lang="it-IT" dirty="0" err="1" smtClean="0"/>
              <a:t>structures</a:t>
            </a:r>
            <a:r>
              <a:rPr lang="it-IT" dirty="0" smtClean="0"/>
              <a:t> and </a:t>
            </a:r>
            <a:r>
              <a:rPr lang="it-IT" dirty="0" err="1" smtClean="0"/>
              <a:t>dynamics</a:t>
            </a:r>
            <a:r>
              <a:rPr lang="it-IT" dirty="0" smtClean="0"/>
              <a:t> </a:t>
            </a:r>
            <a:r>
              <a:rPr lang="it-IT" dirty="0" err="1" smtClean="0"/>
              <a:t>strictly</a:t>
            </a:r>
            <a:r>
              <a:rPr lang="it-IT" dirty="0" smtClean="0"/>
              <a:t> </a:t>
            </a:r>
            <a:r>
              <a:rPr lang="it-IT" dirty="0" err="1" smtClean="0"/>
              <a:t>interacts</a:t>
            </a:r>
            <a:r>
              <a:rPr lang="it-IT" dirty="0" smtClean="0"/>
              <a:t> with </a:t>
            </a:r>
            <a:r>
              <a:rPr lang="it-IT" dirty="0" err="1" smtClean="0"/>
              <a:t>reproductive</a:t>
            </a:r>
            <a:r>
              <a:rPr lang="it-IT" dirty="0" smtClean="0"/>
              <a:t> </a:t>
            </a:r>
            <a:r>
              <a:rPr lang="it-IT" dirty="0" err="1" smtClean="0"/>
              <a:t>choices</a:t>
            </a:r>
            <a:r>
              <a:rPr lang="it-IT" dirty="0" smtClean="0"/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impacting</a:t>
            </a:r>
            <a:r>
              <a:rPr lang="it-IT" dirty="0" smtClean="0"/>
              <a:t> on </a:t>
            </a:r>
            <a:r>
              <a:rPr lang="it-IT" i="1" dirty="0" err="1" smtClean="0">
                <a:solidFill>
                  <a:srgbClr val="FF0000"/>
                </a:solidFill>
              </a:rPr>
              <a:t>possibility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and </a:t>
            </a:r>
            <a:r>
              <a:rPr lang="it-IT" i="1" dirty="0" err="1" smtClean="0">
                <a:solidFill>
                  <a:srgbClr val="FF0000"/>
                </a:solidFill>
              </a:rPr>
              <a:t>calendar</a:t>
            </a:r>
            <a:r>
              <a:rPr lang="it-IT" dirty="0" smtClean="0">
                <a:solidFill>
                  <a:srgbClr val="FF0000"/>
                </a:solidFill>
              </a:rPr>
              <a:t> of life </a:t>
            </a:r>
            <a:r>
              <a:rPr lang="it-IT" dirty="0" err="1" smtClean="0">
                <a:solidFill>
                  <a:srgbClr val="FF0000"/>
                </a:solidFill>
              </a:rPr>
              <a:t>transitions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67544" y="47667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 err="1">
                <a:solidFill>
                  <a:srgbClr val="FF0000"/>
                </a:solidFill>
              </a:rPr>
              <a:t>Mezzogiorno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 smtClean="0">
                <a:solidFill>
                  <a:srgbClr val="FF0000"/>
                </a:solidFill>
              </a:rPr>
              <a:t>of Italy </a:t>
            </a:r>
            <a:r>
              <a:rPr lang="en-US" dirty="0" smtClean="0"/>
              <a:t>is </a:t>
            </a:r>
            <a:r>
              <a:rPr lang="en-US" dirty="0"/>
              <a:t>passing through a deep demographic revolution, pivoting on </a:t>
            </a:r>
            <a:r>
              <a:rPr lang="en-US" dirty="0">
                <a:solidFill>
                  <a:srgbClr val="FF0000"/>
                </a:solidFill>
              </a:rPr>
              <a:t>a “</a:t>
            </a:r>
            <a:r>
              <a:rPr lang="en-US" i="1" dirty="0">
                <a:solidFill>
                  <a:srgbClr val="FF0000"/>
                </a:solidFill>
              </a:rPr>
              <a:t>gender revolution” </a:t>
            </a:r>
            <a:r>
              <a:rPr lang="en-US" dirty="0"/>
              <a:t>based on women’s </a:t>
            </a:r>
            <a:r>
              <a:rPr lang="en-US" dirty="0">
                <a:solidFill>
                  <a:srgbClr val="FF0000"/>
                </a:solidFill>
              </a:rPr>
              <a:t>emancipation from the “patriarchal culture”. 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1266" name="Picture 2" descr="http://libcom.org/files/images/library/gend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1916832"/>
            <a:ext cx="2952328" cy="22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3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448272" y="6372036"/>
            <a:ext cx="4067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/>
              <a:t>Source: Eurostat (2011) e UN Statistical </a:t>
            </a:r>
            <a:r>
              <a:rPr lang="it-IT" sz="1000" b="1" dirty="0" err="1" smtClean="0"/>
              <a:t>Division</a:t>
            </a:r>
            <a:r>
              <a:rPr lang="it-IT" sz="1000" b="1" dirty="0" smtClean="0"/>
              <a:t> (2012)</a:t>
            </a:r>
            <a:endParaRPr lang="it-IT" sz="1000" dirty="0"/>
          </a:p>
        </p:txBody>
      </p:sp>
      <p:sp>
        <p:nvSpPr>
          <p:cNvPr id="8" name="Rettangolo 7"/>
          <p:cNvSpPr/>
          <p:nvPr/>
        </p:nvSpPr>
        <p:spPr>
          <a:xfrm>
            <a:off x="4788024" y="1268760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err="1" smtClean="0"/>
              <a:t>Maternity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the more and more </a:t>
            </a:r>
            <a:r>
              <a:rPr lang="it-IT" dirty="0" err="1" smtClean="0"/>
              <a:t>pushed</a:t>
            </a:r>
            <a:r>
              <a:rPr lang="it-IT" dirty="0" smtClean="0"/>
              <a:t> </a:t>
            </a:r>
            <a:r>
              <a:rPr lang="it-IT" dirty="0" err="1" smtClean="0"/>
              <a:t>towards</a:t>
            </a:r>
            <a:r>
              <a:rPr lang="it-IT" dirty="0" smtClean="0"/>
              <a:t> </a:t>
            </a:r>
            <a:r>
              <a:rPr lang="it-IT" dirty="0" err="1" smtClean="0"/>
              <a:t>advanced</a:t>
            </a:r>
            <a:r>
              <a:rPr lang="it-IT" dirty="0" smtClean="0"/>
              <a:t> </a:t>
            </a:r>
            <a:r>
              <a:rPr lang="it-IT" dirty="0" err="1" smtClean="0"/>
              <a:t>ages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51520" y="1209526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In </a:t>
            </a:r>
            <a:r>
              <a:rPr lang="it-IT" dirty="0" err="1" smtClean="0"/>
              <a:t>fact</a:t>
            </a:r>
            <a:r>
              <a:rPr lang="it-IT" dirty="0" smtClean="0"/>
              <a:t>, the </a:t>
            </a:r>
            <a:r>
              <a:rPr lang="it-IT" dirty="0" err="1" smtClean="0">
                <a:solidFill>
                  <a:srgbClr val="FF0000"/>
                </a:solidFill>
              </a:rPr>
              <a:t>phenomenon</a:t>
            </a:r>
            <a:r>
              <a:rPr lang="it-IT" dirty="0" smtClean="0">
                <a:solidFill>
                  <a:srgbClr val="FF0000"/>
                </a:solidFill>
              </a:rPr>
              <a:t> of </a:t>
            </a:r>
            <a:r>
              <a:rPr lang="it-IT" dirty="0" err="1" smtClean="0">
                <a:solidFill>
                  <a:srgbClr val="FF0000"/>
                </a:solidFill>
              </a:rPr>
              <a:t>births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posticipation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has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been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reshaping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our</a:t>
            </a:r>
            <a:r>
              <a:rPr lang="it-IT" dirty="0" smtClean="0">
                <a:solidFill>
                  <a:srgbClr val="FF0000"/>
                </a:solidFill>
              </a:rPr>
              <a:t> country </a:t>
            </a:r>
            <a:r>
              <a:rPr lang="it-IT" dirty="0" err="1" smtClean="0">
                <a:solidFill>
                  <a:srgbClr val="FF0000"/>
                </a:solidFill>
              </a:rPr>
              <a:t>since</a:t>
            </a:r>
            <a:r>
              <a:rPr lang="it-IT" dirty="0" smtClean="0">
                <a:solidFill>
                  <a:srgbClr val="FF0000"/>
                </a:solidFill>
              </a:rPr>
              <a:t> ’70</a:t>
            </a:r>
            <a:r>
              <a:rPr lang="it-IT" dirty="0"/>
              <a:t>.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BIRTHS POSTICIPATION AND THE “DEMOGRAPHIC RESHAPING”</a:t>
            </a:r>
            <a:endParaRPr lang="it-IT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2204864"/>
            <a:ext cx="72728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4932040" y="2710661"/>
            <a:ext cx="288032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it-IT" sz="1200" b="1" dirty="0" err="1" smtClean="0"/>
              <a:t>Age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specific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fertility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rates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of</a:t>
            </a:r>
            <a:r>
              <a:rPr lang="it-IT" sz="1200" b="1" dirty="0" smtClean="0"/>
              <a:t> women living in Italy. </a:t>
            </a:r>
            <a:r>
              <a:rPr lang="it-IT" sz="1200" dirty="0" smtClean="0"/>
              <a:t>1970 and 2007, </a:t>
            </a:r>
            <a:r>
              <a:rPr lang="it-IT" sz="1200" dirty="0" err="1" smtClean="0"/>
              <a:t>values</a:t>
            </a:r>
            <a:r>
              <a:rPr lang="it-IT" sz="1200" dirty="0" smtClean="0"/>
              <a:t> </a:t>
            </a:r>
            <a:r>
              <a:rPr lang="it-IT" sz="1200" dirty="0" err="1" smtClean="0"/>
              <a:t>for</a:t>
            </a:r>
            <a:r>
              <a:rPr lang="it-IT" sz="1200" dirty="0" smtClean="0"/>
              <a:t> 1.000 women</a:t>
            </a:r>
            <a:endParaRPr lang="it-IT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483768" y="357301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«Women’s </a:t>
            </a:r>
            <a:r>
              <a:rPr lang="it-IT" sz="1400" b="1" dirty="0" err="1" smtClean="0"/>
              <a:t>freedom</a:t>
            </a:r>
            <a:r>
              <a:rPr lang="it-IT" sz="1400" b="1" dirty="0" smtClean="0"/>
              <a:t> area» </a:t>
            </a:r>
            <a:endParaRPr lang="it-IT" sz="1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1520" y="4766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The Italian “Mezzogiorno”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experimenting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“</a:t>
            </a:r>
            <a:r>
              <a:rPr lang="it-IT" dirty="0" err="1" smtClean="0"/>
              <a:t>demographic</a:t>
            </a:r>
            <a:r>
              <a:rPr lang="it-IT" dirty="0" smtClean="0"/>
              <a:t> </a:t>
            </a:r>
            <a:r>
              <a:rPr lang="it-IT" dirty="0" err="1" smtClean="0"/>
              <a:t>reshaping</a:t>
            </a:r>
            <a:r>
              <a:rPr lang="it-IT" dirty="0" smtClean="0"/>
              <a:t>” in a </a:t>
            </a:r>
            <a:r>
              <a:rPr lang="it-IT" dirty="0" err="1" smtClean="0"/>
              <a:t>national</a:t>
            </a:r>
            <a:r>
              <a:rPr lang="it-IT" dirty="0" smtClean="0"/>
              <a:t> “</a:t>
            </a:r>
            <a:r>
              <a:rPr lang="it-IT" dirty="0" err="1" smtClean="0"/>
              <a:t>demographic</a:t>
            </a:r>
            <a:r>
              <a:rPr lang="it-IT" dirty="0" smtClean="0"/>
              <a:t> </a:t>
            </a:r>
            <a:r>
              <a:rPr lang="it-IT" dirty="0" err="1" smtClean="0"/>
              <a:t>reshaping</a:t>
            </a:r>
            <a:r>
              <a:rPr lang="it-IT" dirty="0" smtClean="0"/>
              <a:t>”.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70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56176" y="616620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+mj-lt"/>
              </a:rPr>
              <a:t>The Italian economy has been dramatically affected by the deterioration of the global economy</a:t>
            </a:r>
            <a:r>
              <a:rPr lang="en-US" dirty="0">
                <a:latin typeface="+mj-lt"/>
              </a:rPr>
              <a:t>, and by the negative impact of the financial and sovereign debt crisis. </a:t>
            </a:r>
            <a:endParaRPr lang="en-US" dirty="0" smtClean="0"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56176" y="6611779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Source: ISTAT</a:t>
            </a:r>
            <a:endParaRPr lang="it-IT" sz="1000" b="1" dirty="0"/>
          </a:p>
        </p:txBody>
      </p:sp>
      <p:grpSp>
        <p:nvGrpSpPr>
          <p:cNvPr id="3" name="Gruppo 2"/>
          <p:cNvGrpSpPr/>
          <p:nvPr/>
        </p:nvGrpSpPr>
        <p:grpSpPr>
          <a:xfrm>
            <a:off x="0" y="3732609"/>
            <a:ext cx="5981700" cy="3152775"/>
            <a:chOff x="0" y="3732609"/>
            <a:chExt cx="5981700" cy="3152775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32609"/>
              <a:ext cx="5981700" cy="315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sellaDiTesto 8"/>
            <p:cNvSpPr txBox="1"/>
            <p:nvPr/>
          </p:nvSpPr>
          <p:spPr>
            <a:xfrm>
              <a:off x="683568" y="3861048"/>
              <a:ext cx="4464496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UE public </a:t>
              </a:r>
              <a:r>
                <a:rPr lang="it-IT" sz="1200" b="1" dirty="0" err="1" smtClean="0"/>
                <a:t>debt</a:t>
              </a:r>
              <a:r>
                <a:rPr lang="it-IT" sz="1200" b="1" dirty="0" smtClean="0"/>
                <a:t> (2012) (% of the GDP)</a:t>
              </a:r>
              <a:endParaRPr lang="it-IT" sz="1200" b="1" dirty="0"/>
            </a:p>
          </p:txBody>
        </p:sp>
      </p:grpSp>
      <p:sp>
        <p:nvSpPr>
          <p:cNvPr id="2" name="Ovale 1"/>
          <p:cNvSpPr/>
          <p:nvPr/>
        </p:nvSpPr>
        <p:spPr>
          <a:xfrm>
            <a:off x="5436096" y="5819691"/>
            <a:ext cx="216024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0"/>
            <a:ext cx="777686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ITALIAN ECONOMIC FRAMEWORK \1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966"/>
            <a:ext cx="60102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3568" y="3316342"/>
            <a:ext cx="2016224" cy="18466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600" b="1" dirty="0" err="1" smtClean="0"/>
              <a:t>Saving</a:t>
            </a:r>
            <a:r>
              <a:rPr lang="it-IT" sz="600" b="1" dirty="0" smtClean="0"/>
              <a:t> </a:t>
            </a:r>
            <a:r>
              <a:rPr lang="it-IT" sz="600" b="1" dirty="0" err="1" smtClean="0"/>
              <a:t>propension</a:t>
            </a:r>
            <a:r>
              <a:rPr lang="it-IT" sz="600" b="1" dirty="0" smtClean="0"/>
              <a:t> (right)</a:t>
            </a:r>
            <a:endParaRPr lang="it-IT" sz="6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059832" y="3346906"/>
            <a:ext cx="784820" cy="18466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600" b="1" dirty="0" err="1" smtClean="0"/>
              <a:t>Consumption</a:t>
            </a:r>
            <a:endParaRPr lang="it-IT" sz="6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067944" y="3356992"/>
            <a:ext cx="1476164" cy="18466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600" b="1" dirty="0" err="1" smtClean="0"/>
              <a:t>Gross</a:t>
            </a:r>
            <a:r>
              <a:rPr lang="it-IT" sz="600" b="1" dirty="0" smtClean="0"/>
              <a:t> </a:t>
            </a:r>
            <a:r>
              <a:rPr lang="it-IT" sz="600" b="1" dirty="0" err="1" smtClean="0"/>
              <a:t>available</a:t>
            </a:r>
            <a:r>
              <a:rPr lang="it-IT" sz="600" b="1" dirty="0" smtClean="0"/>
              <a:t> </a:t>
            </a:r>
            <a:r>
              <a:rPr lang="it-IT" sz="600" b="1" dirty="0" err="1" smtClean="0"/>
              <a:t>incom</a:t>
            </a:r>
            <a:r>
              <a:rPr lang="it-IT" sz="600" b="1" dirty="0" err="1"/>
              <a:t>e</a:t>
            </a:r>
            <a:endParaRPr lang="it-IT" sz="600" b="1" dirty="0"/>
          </a:p>
        </p:txBody>
      </p:sp>
    </p:spTree>
    <p:extLst>
      <p:ext uri="{BB962C8B-B14F-4D97-AF65-F5344CB8AC3E}">
        <p14:creationId xmlns:p14="http://schemas.microsoft.com/office/powerpoint/2010/main" val="35096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55576" y="0"/>
            <a:ext cx="7560840" cy="707886"/>
          </a:xfrm>
          <a:prstGeom prst="rect">
            <a:avLst/>
          </a:prstGeom>
          <a:solidFill>
            <a:srgbClr val="8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FERTILITY RATE (R)EVOLUTION: 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DEMOGRAPHIC «MARIANA TRENCH»? </a:t>
            </a:r>
            <a:endParaRPr lang="it-IT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3" y="1268761"/>
            <a:ext cx="8732957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1 6"/>
          <p:cNvCxnSpPr/>
          <p:nvPr/>
        </p:nvCxnSpPr>
        <p:spPr>
          <a:xfrm flipV="1">
            <a:off x="539552" y="2780928"/>
            <a:ext cx="8334548" cy="987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572001" y="2492896"/>
            <a:ext cx="388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SUBSTITUTION LEVEL: 2,1</a:t>
            </a:r>
            <a:endParaRPr lang="it-IT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96344" y="6372036"/>
            <a:ext cx="2771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/>
              <a:t>Fonte: ISTAT, </a:t>
            </a:r>
            <a:r>
              <a:rPr lang="it-IT" sz="1000" b="1" dirty="0" err="1" smtClean="0"/>
              <a:t>Demo.istat</a:t>
            </a:r>
            <a:r>
              <a:rPr lang="it-IT" sz="1000" b="1" dirty="0" smtClean="0"/>
              <a:t> e I.STAT</a:t>
            </a:r>
            <a:endParaRPr lang="it-IT" sz="1000" dirty="0"/>
          </a:p>
        </p:txBody>
      </p:sp>
      <p:sp>
        <p:nvSpPr>
          <p:cNvPr id="12" name="Ovale 11"/>
          <p:cNvSpPr/>
          <p:nvPr/>
        </p:nvSpPr>
        <p:spPr>
          <a:xfrm>
            <a:off x="3959932" y="5301208"/>
            <a:ext cx="108012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699792" y="501317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1977: TFR </a:t>
            </a:r>
            <a:r>
              <a:rPr lang="it-IT" sz="1600" b="1" i="1" dirty="0" smtClean="0">
                <a:solidFill>
                  <a:srgbClr val="FF0000"/>
                </a:solidFill>
              </a:rPr>
              <a:t>turning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point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868144" y="1412776"/>
            <a:ext cx="2846681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TFT – Italy (1952-2012)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819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2472853"/>
            <a:ext cx="7942263" cy="419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5364088" y="5085184"/>
            <a:ext cx="3096344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it-IT" sz="1200" b="1" dirty="0" smtClean="0">
                <a:latin typeface="Arial"/>
              </a:rPr>
              <a:t>% VARIATION BIRTHS BY REGIONS. </a:t>
            </a:r>
          </a:p>
          <a:p>
            <a:pPr algn="just"/>
            <a:r>
              <a:rPr lang="it-IT" sz="1200" dirty="0" smtClean="0">
                <a:latin typeface="Arial"/>
              </a:rPr>
              <a:t>(1995-2008 AND 2008-2012)</a:t>
            </a:r>
            <a:endParaRPr lang="it-IT" sz="1200" dirty="0"/>
          </a:p>
        </p:txBody>
      </p:sp>
      <p:sp>
        <p:nvSpPr>
          <p:cNvPr id="10" name="Rettangolo 9"/>
          <p:cNvSpPr/>
          <p:nvPr/>
        </p:nvSpPr>
        <p:spPr>
          <a:xfrm>
            <a:off x="107504" y="1196752"/>
            <a:ext cx="4086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The </a:t>
            </a:r>
            <a:r>
              <a:rPr lang="it-IT" sz="1400" dirty="0" err="1" smtClean="0"/>
              <a:t>following</a:t>
            </a:r>
            <a:r>
              <a:rPr lang="it-IT" sz="1400" dirty="0" smtClean="0"/>
              <a:t> </a:t>
            </a:r>
            <a:r>
              <a:rPr lang="it-IT" sz="1400" dirty="0" err="1" smtClean="0"/>
              <a:t>weak</a:t>
            </a:r>
            <a:r>
              <a:rPr lang="it-IT" sz="1400" dirty="0" smtClean="0"/>
              <a:t> </a:t>
            </a:r>
            <a:r>
              <a:rPr lang="it-IT" sz="1400" dirty="0" err="1" smtClean="0"/>
              <a:t>increasing</a:t>
            </a:r>
            <a:r>
              <a:rPr lang="it-IT" sz="1400" dirty="0" smtClean="0"/>
              <a:t> </a:t>
            </a:r>
            <a:r>
              <a:rPr lang="it-IT" sz="1400" dirty="0" err="1" smtClean="0"/>
              <a:t>has</a:t>
            </a:r>
            <a:r>
              <a:rPr lang="it-IT" sz="1400" dirty="0" smtClean="0"/>
              <a:t> </a:t>
            </a:r>
            <a:r>
              <a:rPr lang="it-IT" sz="1400" dirty="0" err="1" smtClean="0"/>
              <a:t>been</a:t>
            </a:r>
            <a:r>
              <a:rPr lang="it-IT" sz="1400" dirty="0" smtClean="0"/>
              <a:t> </a:t>
            </a:r>
            <a:r>
              <a:rPr lang="it-IT" sz="1400" dirty="0" err="1" smtClean="0"/>
              <a:t>determined</a:t>
            </a:r>
            <a:r>
              <a:rPr lang="it-IT" sz="1400" dirty="0" smtClean="0"/>
              <a:t> by </a:t>
            </a:r>
            <a:r>
              <a:rPr lang="it-IT" sz="1400" i="1" dirty="0" smtClean="0"/>
              <a:t>baby-</a:t>
            </a:r>
            <a:r>
              <a:rPr lang="it-IT" sz="1400" i="1" dirty="0" err="1" smtClean="0"/>
              <a:t>boomers</a:t>
            </a:r>
            <a:r>
              <a:rPr lang="it-IT" sz="1400" i="1" dirty="0" smtClean="0"/>
              <a:t>, </a:t>
            </a:r>
            <a:r>
              <a:rPr lang="it-IT" sz="1400" dirty="0" smtClean="0"/>
              <a:t>and by </a:t>
            </a:r>
            <a:r>
              <a:rPr lang="it-IT" sz="1400" dirty="0" err="1" smtClean="0"/>
              <a:t>mothers</a:t>
            </a:r>
            <a:r>
              <a:rPr lang="it-IT" sz="1400" dirty="0" smtClean="0"/>
              <a:t>  with more </a:t>
            </a:r>
            <a:r>
              <a:rPr lang="it-IT" sz="1400" dirty="0" err="1" smtClean="0"/>
              <a:t>than</a:t>
            </a:r>
            <a:r>
              <a:rPr lang="it-IT" sz="1400" dirty="0" smtClean="0"/>
              <a:t> 35 </a:t>
            </a:r>
            <a:r>
              <a:rPr lang="it-IT" sz="1400" dirty="0" err="1" smtClean="0"/>
              <a:t>years</a:t>
            </a:r>
            <a:r>
              <a:rPr lang="it-IT" sz="1400" dirty="0" smtClean="0"/>
              <a:t>.</a:t>
            </a:r>
            <a:endParaRPr lang="it-IT" sz="1400" dirty="0"/>
          </a:p>
        </p:txBody>
      </p:sp>
      <p:sp>
        <p:nvSpPr>
          <p:cNvPr id="3" name="Rettangolo 2"/>
          <p:cNvSpPr/>
          <p:nvPr/>
        </p:nvSpPr>
        <p:spPr>
          <a:xfrm>
            <a:off x="107504" y="404664"/>
            <a:ext cx="40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err="1" smtClean="0">
                <a:solidFill>
                  <a:srgbClr val="FF0000"/>
                </a:solidFill>
              </a:rPr>
              <a:t>Between</a:t>
            </a:r>
            <a:r>
              <a:rPr lang="it-IT" sz="1400" dirty="0" smtClean="0">
                <a:solidFill>
                  <a:srgbClr val="FF0000"/>
                </a:solidFill>
              </a:rPr>
              <a:t> 1970 and 1990</a:t>
            </a:r>
            <a:r>
              <a:rPr lang="it-IT" sz="1400" dirty="0" smtClean="0"/>
              <a:t>, Italy </a:t>
            </a:r>
            <a:r>
              <a:rPr lang="it-IT" sz="1400" dirty="0" err="1" smtClean="0"/>
              <a:t>has</a:t>
            </a:r>
            <a:r>
              <a:rPr lang="it-IT" sz="1400" dirty="0" smtClean="0"/>
              <a:t> </a:t>
            </a:r>
            <a:r>
              <a:rPr lang="it-IT" sz="1400" dirty="0" err="1" smtClean="0"/>
              <a:t>been</a:t>
            </a:r>
            <a:r>
              <a:rPr lang="it-IT" sz="1400" dirty="0" smtClean="0"/>
              <a:t> </a:t>
            </a:r>
            <a:r>
              <a:rPr lang="it-IT" sz="1400" dirty="0" err="1" smtClean="0"/>
              <a:t>characterised</a:t>
            </a:r>
            <a:r>
              <a:rPr lang="it-IT" sz="1400" dirty="0" smtClean="0"/>
              <a:t> by </a:t>
            </a:r>
            <a:r>
              <a:rPr lang="it-IT" sz="1400" dirty="0" err="1" smtClean="0">
                <a:solidFill>
                  <a:srgbClr val="FF0000"/>
                </a:solidFill>
              </a:rPr>
              <a:t>births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posticipation</a:t>
            </a:r>
            <a:r>
              <a:rPr lang="it-IT" sz="1400" dirty="0" smtClean="0">
                <a:solidFill>
                  <a:srgbClr val="FF0000"/>
                </a:solidFill>
              </a:rPr>
              <a:t> and </a:t>
            </a:r>
            <a:r>
              <a:rPr lang="it-IT" sz="1400" dirty="0" err="1" smtClean="0">
                <a:solidFill>
                  <a:srgbClr val="FF0000"/>
                </a:solidFill>
              </a:rPr>
              <a:t>fertility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contraction</a:t>
            </a:r>
            <a:r>
              <a:rPr lang="it-IT" sz="1400" dirty="0" smtClean="0">
                <a:solidFill>
                  <a:srgbClr val="FF0000"/>
                </a:solidFill>
              </a:rPr>
              <a:t>.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15616" y="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POSTICIPATION AND BIRTHS CONTRACTION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367644" y="6567155"/>
            <a:ext cx="57966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/>
              <a:t>Source: ISTAT</a:t>
            </a:r>
            <a:endParaRPr lang="it-IT" sz="1000" b="1" dirty="0"/>
          </a:p>
        </p:txBody>
      </p:sp>
      <p:sp>
        <p:nvSpPr>
          <p:cNvPr id="4" name="Rettangolo 3"/>
          <p:cNvSpPr/>
          <p:nvPr/>
        </p:nvSpPr>
        <p:spPr>
          <a:xfrm>
            <a:off x="971600" y="5085184"/>
            <a:ext cx="4104456" cy="12241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347864" y="6361583"/>
            <a:ext cx="16561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1995-2008</a:t>
            </a:r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580112" y="6289575"/>
            <a:ext cx="16561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2008-2012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07504" y="1988840"/>
            <a:ext cx="410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err="1" smtClean="0"/>
              <a:t>Nevertheless</a:t>
            </a:r>
            <a:r>
              <a:rPr lang="it-IT" sz="1400" dirty="0" smtClean="0"/>
              <a:t>, the </a:t>
            </a:r>
            <a:r>
              <a:rPr lang="it-IT" sz="1400" dirty="0" smtClean="0">
                <a:solidFill>
                  <a:srgbClr val="FF0000"/>
                </a:solidFill>
              </a:rPr>
              <a:t>Mezzogiorno </a:t>
            </a:r>
            <a:r>
              <a:rPr lang="it-IT" sz="1400" dirty="0" err="1" smtClean="0">
                <a:solidFill>
                  <a:srgbClr val="FF0000"/>
                </a:solidFill>
              </a:rPr>
              <a:t>has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been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characterised</a:t>
            </a:r>
            <a:r>
              <a:rPr lang="it-IT" sz="1400" dirty="0" smtClean="0">
                <a:solidFill>
                  <a:srgbClr val="FF0000"/>
                </a:solidFill>
              </a:rPr>
              <a:t> by negative </a:t>
            </a:r>
            <a:r>
              <a:rPr lang="it-IT" sz="1400" dirty="0" err="1" smtClean="0">
                <a:solidFill>
                  <a:srgbClr val="FF0000"/>
                </a:solidFill>
              </a:rPr>
              <a:t>variations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also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between</a:t>
            </a:r>
            <a:r>
              <a:rPr lang="it-IT" sz="1400" dirty="0" smtClean="0">
                <a:solidFill>
                  <a:srgbClr val="FF0000"/>
                </a:solidFill>
              </a:rPr>
              <a:t> 1995 and 2008.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923258" y="460990"/>
            <a:ext cx="3969221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Women’s empowerment has determined an incredible overturning of the fertility rate: </a:t>
            </a:r>
            <a:r>
              <a:rPr lang="en-US" sz="1600" dirty="0">
                <a:solidFill>
                  <a:srgbClr val="FF0000"/>
                </a:solidFill>
              </a:rPr>
              <a:t>the South of </a:t>
            </a:r>
            <a:r>
              <a:rPr lang="en-US" sz="1600" dirty="0" smtClean="0">
                <a:solidFill>
                  <a:srgbClr val="FF0000"/>
                </a:solidFill>
              </a:rPr>
              <a:t>Italy, which </a:t>
            </a:r>
            <a:r>
              <a:rPr lang="en-US" sz="1600" dirty="0">
                <a:solidFill>
                  <a:srgbClr val="FF0000"/>
                </a:solidFill>
              </a:rPr>
              <a:t>was the geographic area with the highest fertility rate in Italy, nowadays is characterized by the lowest fertility rate</a:t>
            </a:r>
            <a:r>
              <a:rPr lang="en-US" sz="1600" dirty="0"/>
              <a:t>, also for a lack of births from foreign women.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2482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923928" y="6320934"/>
            <a:ext cx="16201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/>
              <a:t>Source: ISTAT</a:t>
            </a:r>
            <a:endParaRPr lang="it-IT" sz="1000" b="1" dirty="0"/>
          </a:p>
        </p:txBody>
      </p:sp>
      <p:sp>
        <p:nvSpPr>
          <p:cNvPr id="6" name="Rettangolo 5"/>
          <p:cNvSpPr/>
          <p:nvPr/>
        </p:nvSpPr>
        <p:spPr>
          <a:xfrm>
            <a:off x="3501963" y="980728"/>
            <a:ext cx="2880320" cy="27699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it-IT" sz="1200" b="1" dirty="0" smtClean="0"/>
              <a:t>Total </a:t>
            </a:r>
            <a:r>
              <a:rPr lang="it-IT" sz="1200" b="1" dirty="0" err="1" smtClean="0"/>
              <a:t>fertility</a:t>
            </a:r>
            <a:r>
              <a:rPr lang="it-IT" sz="1200" b="1" dirty="0" smtClean="0"/>
              <a:t> rate. </a:t>
            </a:r>
            <a:r>
              <a:rPr lang="it-IT" sz="1200" dirty="0" smtClean="0"/>
              <a:t>1995-2011</a:t>
            </a:r>
            <a:endParaRPr lang="it-IT" sz="1200" dirty="0"/>
          </a:p>
        </p:txBody>
      </p:sp>
      <p:sp>
        <p:nvSpPr>
          <p:cNvPr id="4" name="Rettangolo 3"/>
          <p:cNvSpPr/>
          <p:nvPr/>
        </p:nvSpPr>
        <p:spPr>
          <a:xfrm>
            <a:off x="5076056" y="5157192"/>
            <a:ext cx="1584176" cy="6480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23528" y="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DECLINING MEZZOGIORNO…</a:t>
            </a:r>
            <a:endParaRPr lang="it-IT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433552" y="836712"/>
            <a:ext cx="7954872" cy="4982861"/>
            <a:chOff x="433552" y="836712"/>
            <a:chExt cx="7954872" cy="4982861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52" y="836712"/>
              <a:ext cx="7954872" cy="4982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4" name="Picture 2" descr="http://www.dietahlife.com/images/semaforo-ross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4004" y="2809256"/>
              <a:ext cx="683327" cy="663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https://encrypted-tbn3.gstatic.com/images?q=tbn:ANd9GcQh0vShv4LOWymHmGhLhOw8UIyMkubFIyPio_6hoQX_wPANUwxM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484784"/>
              <a:ext cx="725066" cy="730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34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9552" y="0"/>
            <a:ext cx="8208912" cy="707886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AND THE INCREDIBLE SARDINIA: 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YOUNGEST REGION TO THE OLDEST ONE</a:t>
            </a:r>
            <a:endParaRPr lang="it-IT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096344" y="6639163"/>
            <a:ext cx="2771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/>
              <a:t>Source: ISTAT, </a:t>
            </a:r>
            <a:r>
              <a:rPr lang="it-IT" sz="1000" b="1" dirty="0" err="1" smtClean="0"/>
              <a:t>Demo.istat</a:t>
            </a:r>
            <a:r>
              <a:rPr lang="it-IT" sz="1000" b="1" dirty="0" smtClean="0"/>
              <a:t> and I.STAT</a:t>
            </a:r>
            <a:endParaRPr lang="it-IT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" y="3645024"/>
            <a:ext cx="913524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" y="713219"/>
            <a:ext cx="9135244" cy="293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3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 bwMode="auto">
          <a:xfrm>
            <a:off x="683069" y="-13420"/>
            <a:ext cx="7777363" cy="850132"/>
          </a:xfrm>
          <a:prstGeom prst="rect">
            <a:avLst/>
          </a:prstGeom>
          <a:solidFill>
            <a:srgbClr val="C0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LIVING LESS, SURVIVING WORST: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THE DOUBLE WEAKNESS OF ”MEZZOGIORNO”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7768" y="5397023"/>
            <a:ext cx="45902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/>
              <a:t>Moreover</a:t>
            </a:r>
            <a:r>
              <a:rPr lang="it-IT" dirty="0" smtClean="0"/>
              <a:t>, the </a:t>
            </a:r>
            <a:r>
              <a:rPr lang="it-IT" dirty="0" smtClean="0">
                <a:solidFill>
                  <a:srgbClr val="FF0000"/>
                </a:solidFill>
              </a:rPr>
              <a:t>Mezzogiorno </a:t>
            </a:r>
            <a:r>
              <a:rPr lang="it-IT" dirty="0" smtClean="0"/>
              <a:t>of Italy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very</a:t>
            </a:r>
            <a:r>
              <a:rPr lang="it-IT" dirty="0" smtClean="0">
                <a:solidFill>
                  <a:srgbClr val="FF0000"/>
                </a:solidFill>
              </a:rPr>
              <a:t> low </a:t>
            </a:r>
            <a:r>
              <a:rPr lang="it-IT" dirty="0" err="1" smtClean="0">
                <a:solidFill>
                  <a:srgbClr val="FF0000"/>
                </a:solidFill>
              </a:rPr>
              <a:t>scores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both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far </a:t>
            </a:r>
            <a:r>
              <a:rPr lang="it-IT" dirty="0" err="1" smtClean="0"/>
              <a:t>as</a:t>
            </a:r>
            <a:r>
              <a:rPr lang="it-IT" dirty="0" smtClean="0"/>
              <a:t> the </a:t>
            </a:r>
            <a:r>
              <a:rPr lang="it-IT" dirty="0" err="1" smtClean="0">
                <a:solidFill>
                  <a:srgbClr val="FF0000"/>
                </a:solidFill>
              </a:rPr>
              <a:t>physical</a:t>
            </a:r>
            <a:r>
              <a:rPr lang="it-IT" dirty="0" smtClean="0">
                <a:solidFill>
                  <a:srgbClr val="FF0000"/>
                </a:solidFill>
              </a:rPr>
              <a:t> and </a:t>
            </a:r>
            <a:r>
              <a:rPr lang="it-IT" dirty="0" err="1" smtClean="0">
                <a:solidFill>
                  <a:srgbClr val="FF0000"/>
                </a:solidFill>
              </a:rPr>
              <a:t>psychological</a:t>
            </a:r>
            <a:r>
              <a:rPr lang="it-IT" dirty="0" smtClean="0">
                <a:solidFill>
                  <a:srgbClr val="FF0000"/>
                </a:solidFill>
              </a:rPr>
              <a:t> wellness </a:t>
            </a:r>
            <a:r>
              <a:rPr lang="it-IT" dirty="0" smtClean="0"/>
              <a:t>are </a:t>
            </a:r>
            <a:r>
              <a:rPr lang="it-IT" dirty="0" err="1" smtClean="0"/>
              <a:t>concerned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1"/>
            <a:ext cx="7920880" cy="342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79512" y="4449886"/>
            <a:ext cx="4536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err="1" smtClean="0"/>
              <a:t>Persons</a:t>
            </a:r>
            <a:r>
              <a:rPr lang="it-IT" dirty="0" smtClean="0"/>
              <a:t> </a:t>
            </a:r>
            <a:r>
              <a:rPr lang="it-IT" dirty="0" err="1" smtClean="0"/>
              <a:t>wo</a:t>
            </a:r>
            <a:r>
              <a:rPr lang="it-IT" dirty="0" smtClean="0"/>
              <a:t> live in the North </a:t>
            </a:r>
            <a:r>
              <a:rPr lang="it-IT" dirty="0" err="1" smtClean="0"/>
              <a:t>of</a:t>
            </a:r>
            <a:r>
              <a:rPr lang="it-IT" dirty="0" smtClean="0"/>
              <a:t> Italy </a:t>
            </a:r>
            <a:r>
              <a:rPr lang="it-IT" dirty="0" err="1" smtClean="0"/>
              <a:t>have</a:t>
            </a:r>
            <a:r>
              <a:rPr lang="it-IT" dirty="0" smtClean="0"/>
              <a:t> a </a:t>
            </a:r>
            <a:r>
              <a:rPr lang="it-IT" dirty="0" err="1" smtClean="0"/>
              <a:t>higher</a:t>
            </a:r>
            <a:r>
              <a:rPr lang="it-IT" dirty="0" smtClean="0"/>
              <a:t> life </a:t>
            </a:r>
            <a:r>
              <a:rPr lang="it-IT" dirty="0" err="1" smtClean="0"/>
              <a:t>expactancy</a:t>
            </a:r>
            <a:r>
              <a:rPr lang="it-IT" dirty="0" smtClean="0"/>
              <a:t> and a </a:t>
            </a:r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life.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635896" y="6567155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Source: ISTAT - BES</a:t>
            </a:r>
            <a:endParaRPr lang="it-IT" sz="10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91680" y="90872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MALE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96136" y="908720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FEMALE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691680" y="1340768"/>
            <a:ext cx="8640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b="1" dirty="0" smtClean="0"/>
              <a:t>GOOD HEALTH</a:t>
            </a:r>
            <a:endParaRPr lang="it-IT" sz="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843808" y="1340768"/>
            <a:ext cx="10801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b="1" dirty="0" smtClean="0"/>
              <a:t>NOT GOOD HEALTH</a:t>
            </a:r>
            <a:endParaRPr lang="it-IT" sz="8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940152" y="1340768"/>
            <a:ext cx="9361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b="1" dirty="0" smtClean="0"/>
              <a:t>GOOD HEALTH</a:t>
            </a:r>
            <a:endParaRPr lang="it-IT" sz="8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164288" y="1268760"/>
            <a:ext cx="10801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b="1" dirty="0" smtClean="0"/>
              <a:t>NOT GOOD HEALTH</a:t>
            </a:r>
            <a:endParaRPr lang="it-IT" sz="800" b="1" dirty="0"/>
          </a:p>
        </p:txBody>
      </p:sp>
      <p:sp>
        <p:nvSpPr>
          <p:cNvPr id="18" name="Rettangolo 17"/>
          <p:cNvSpPr/>
          <p:nvPr/>
        </p:nvSpPr>
        <p:spPr>
          <a:xfrm>
            <a:off x="467544" y="3645024"/>
            <a:ext cx="93610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392488" y="3717032"/>
            <a:ext cx="104360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5095091" y="4221088"/>
            <a:ext cx="4013413" cy="2636912"/>
            <a:chOff x="5095091" y="4221088"/>
            <a:chExt cx="4013413" cy="2636912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091" y="4221088"/>
              <a:ext cx="4013413" cy="263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5796136" y="4260966"/>
              <a:ext cx="122413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200" b="1" dirty="0" err="1" smtClean="0"/>
                <a:t>Physical</a:t>
              </a:r>
              <a:r>
                <a:rPr lang="it-IT" sz="1200" b="1" dirty="0" smtClean="0"/>
                <a:t> state</a:t>
              </a:r>
              <a:endParaRPr lang="it-IT" sz="1200" b="1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7308304" y="4293096"/>
              <a:ext cx="165618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200" b="1" dirty="0" err="1" smtClean="0"/>
                <a:t>Psychological</a:t>
              </a:r>
              <a:r>
                <a:rPr lang="it-IT" sz="1200" b="1" dirty="0" smtClean="0"/>
                <a:t> state</a:t>
              </a:r>
              <a:endParaRPr lang="it-IT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84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655528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Consequently, </a:t>
            </a:r>
            <a:r>
              <a:rPr lang="en-US" dirty="0">
                <a:solidFill>
                  <a:srgbClr val="FF0000"/>
                </a:solidFill>
              </a:rPr>
              <a:t>the South of Italy is </a:t>
            </a:r>
            <a:r>
              <a:rPr lang="en-US" dirty="0" smtClean="0">
                <a:solidFill>
                  <a:srgbClr val="FF0000"/>
                </a:solidFill>
              </a:rPr>
              <a:t>dramatically </a:t>
            </a:r>
            <a:r>
              <a:rPr lang="en-US" dirty="0">
                <a:solidFill>
                  <a:srgbClr val="FF0000"/>
                </a:solidFill>
              </a:rPr>
              <a:t>involved in the ageing process, but without being ready to face the planetary challenge of ageing</a:t>
            </a:r>
            <a:r>
              <a:rPr lang="en-US" dirty="0" smtClean="0"/>
              <a:t>: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80"/>
            <a:ext cx="6452404" cy="389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107504" y="4581128"/>
            <a:ext cx="936104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0"/>
            <a:ext cx="8208912" cy="40011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PREPARED TO FACE THE AGEING PROCESS</a:t>
            </a:r>
            <a:endParaRPr lang="it-IT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660232" y="2348880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/>
              <a:t>Aged</a:t>
            </a:r>
            <a:r>
              <a:rPr lang="it-IT" dirty="0" smtClean="0"/>
              <a:t> Men and </a:t>
            </a:r>
            <a:r>
              <a:rPr lang="it-IT" dirty="0" err="1" smtClean="0"/>
              <a:t>female</a:t>
            </a:r>
            <a:r>
              <a:rPr lang="it-IT" dirty="0" smtClean="0"/>
              <a:t> from </a:t>
            </a:r>
            <a:r>
              <a:rPr lang="it-IT" dirty="0" smtClean="0">
                <a:solidFill>
                  <a:srgbClr val="FF0000"/>
                </a:solidFill>
              </a:rPr>
              <a:t>Mezzogiorno </a:t>
            </a:r>
            <a:r>
              <a:rPr lang="it-IT" dirty="0" err="1" smtClean="0">
                <a:solidFill>
                  <a:srgbClr val="FF0000"/>
                </a:solidFill>
              </a:rPr>
              <a:t>have</a:t>
            </a:r>
            <a:r>
              <a:rPr lang="it-IT" dirty="0" smtClean="0">
                <a:solidFill>
                  <a:srgbClr val="FF0000"/>
                </a:solidFill>
              </a:rPr>
              <a:t> the </a:t>
            </a:r>
            <a:r>
              <a:rPr lang="it-IT" dirty="0" err="1" smtClean="0">
                <a:solidFill>
                  <a:srgbClr val="FF0000"/>
                </a:solidFill>
              </a:rPr>
              <a:t>lowest</a:t>
            </a:r>
            <a:r>
              <a:rPr lang="it-IT" dirty="0" smtClean="0">
                <a:solidFill>
                  <a:srgbClr val="FF0000"/>
                </a:solidFill>
              </a:rPr>
              <a:t> life </a:t>
            </a:r>
            <a:r>
              <a:rPr lang="it-IT" dirty="0" err="1" smtClean="0">
                <a:solidFill>
                  <a:srgbClr val="FF0000"/>
                </a:solidFill>
              </a:rPr>
              <a:t>expectancy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without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limitations</a:t>
            </a:r>
            <a:r>
              <a:rPr lang="it-IT" dirty="0" smtClean="0">
                <a:solidFill>
                  <a:srgbClr val="FF0000"/>
                </a:solidFill>
              </a:rPr>
              <a:t> in the </a:t>
            </a:r>
            <a:r>
              <a:rPr lang="it-IT" dirty="0" err="1" smtClean="0">
                <a:solidFill>
                  <a:srgbClr val="FF0000"/>
                </a:solidFill>
              </a:rPr>
              <a:t>daily</a:t>
            </a:r>
            <a:r>
              <a:rPr lang="it-IT" dirty="0" smtClean="0">
                <a:solidFill>
                  <a:srgbClr val="FF0000"/>
                </a:solidFill>
              </a:rPr>
              <a:t> life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619672" y="6381328"/>
            <a:ext cx="2771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/>
              <a:t>Source: ISTAT</a:t>
            </a:r>
            <a:endParaRPr lang="it-IT" sz="1000" dirty="0"/>
          </a:p>
        </p:txBody>
      </p:sp>
      <p:sp>
        <p:nvSpPr>
          <p:cNvPr id="9" name="Rettangolo 8"/>
          <p:cNvSpPr/>
          <p:nvPr/>
        </p:nvSpPr>
        <p:spPr>
          <a:xfrm>
            <a:off x="4716016" y="620688"/>
            <a:ext cx="3894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Nevertheless, </a:t>
            </a:r>
            <a:r>
              <a:rPr lang="en-US" dirty="0"/>
              <a:t>which kind of continental, national and regional substantial economic and political supports can be reported?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34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2" y="1052736"/>
            <a:ext cx="805040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138314" y="5554980"/>
            <a:ext cx="2771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 smtClean="0"/>
              <a:t>Source: ISTAT</a:t>
            </a:r>
            <a:endParaRPr lang="it-IT" sz="1000" dirty="0"/>
          </a:p>
        </p:txBody>
      </p:sp>
      <p:sp>
        <p:nvSpPr>
          <p:cNvPr id="4" name="Rettangolo 3"/>
          <p:cNvSpPr/>
          <p:nvPr/>
        </p:nvSpPr>
        <p:spPr>
          <a:xfrm>
            <a:off x="5580112" y="4581128"/>
            <a:ext cx="2232248" cy="5040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851920" y="1124744"/>
            <a:ext cx="4572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per capita spending on social services and assistance 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for </a:t>
            </a:r>
            <a:r>
              <a:rPr lang="en-US" sz="1200" b="1" dirty="0"/>
              <a:t>the </a:t>
            </a:r>
            <a:r>
              <a:rPr lang="en-US" sz="1200" b="1" dirty="0" smtClean="0"/>
              <a:t>elderly (2011)</a:t>
            </a:r>
            <a:endParaRPr lang="it-IT" sz="1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0"/>
            <a:ext cx="8208912" cy="40011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UNSUFFICIENT ASSISTANCE FOR THE ELDERLY</a:t>
            </a:r>
            <a:endParaRPr lang="it-IT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7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03648" y="404664"/>
            <a:ext cx="6192688" cy="286232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MEZZOGIORNO</a:t>
            </a:r>
          </a:p>
          <a:p>
            <a:pPr algn="ctr"/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CRISIS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9129618-crisis-globe-with-different-association-terms-wordcloud-vector-illustr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291791"/>
            <a:ext cx="3572396" cy="357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55576" y="0"/>
            <a:ext cx="756084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MEDITERRANEAN SEA: </a:t>
            </a:r>
          </a:p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WHEN «WALLS» BECOME HORIZONTAL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" y="858382"/>
            <a:ext cx="9135592" cy="602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99592" y="2708920"/>
            <a:ext cx="5256584" cy="163121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cap="all" dirty="0" smtClean="0">
                <a:solidFill>
                  <a:schemeClr val="bg1"/>
                </a:solidFill>
              </a:rPr>
              <a:t>The </a:t>
            </a:r>
            <a:r>
              <a:rPr lang="it-IT" b="1" cap="all" dirty="0" err="1" smtClean="0">
                <a:solidFill>
                  <a:schemeClr val="bg1"/>
                </a:solidFill>
              </a:rPr>
              <a:t>Mediterranean</a:t>
            </a:r>
            <a:r>
              <a:rPr lang="it-IT" b="1" cap="all" dirty="0" smtClean="0">
                <a:solidFill>
                  <a:schemeClr val="bg1"/>
                </a:solidFill>
              </a:rPr>
              <a:t> </a:t>
            </a:r>
            <a:r>
              <a:rPr lang="it-IT" b="1" cap="all" dirty="0" err="1" smtClean="0">
                <a:solidFill>
                  <a:schemeClr val="bg1"/>
                </a:solidFill>
              </a:rPr>
              <a:t>sea</a:t>
            </a:r>
            <a:endParaRPr lang="it-IT" b="1" cap="all" dirty="0" smtClean="0">
              <a:solidFill>
                <a:schemeClr val="bg1"/>
              </a:solidFill>
            </a:endParaRPr>
          </a:p>
          <a:p>
            <a:pPr algn="ctr"/>
            <a:r>
              <a:rPr lang="it-IT" b="1" cap="all" dirty="0" err="1" smtClean="0">
                <a:solidFill>
                  <a:schemeClr val="bg1"/>
                </a:solidFill>
              </a:rPr>
              <a:t>Is</a:t>
            </a:r>
            <a:r>
              <a:rPr lang="it-IT" b="1" cap="all" dirty="0" smtClean="0">
                <a:solidFill>
                  <a:schemeClr val="bg1"/>
                </a:solidFill>
              </a:rPr>
              <a:t> the new «</a:t>
            </a:r>
            <a:r>
              <a:rPr lang="it-IT" b="1" cap="all" dirty="0" err="1" smtClean="0">
                <a:solidFill>
                  <a:schemeClr val="bg1"/>
                </a:solidFill>
              </a:rPr>
              <a:t>wall</a:t>
            </a:r>
            <a:r>
              <a:rPr lang="it-IT" b="1" cap="all" dirty="0" smtClean="0">
                <a:solidFill>
                  <a:schemeClr val="bg1"/>
                </a:solidFill>
              </a:rPr>
              <a:t>”: </a:t>
            </a:r>
            <a:endParaRPr lang="it-IT" sz="1600" b="1" cap="all" dirty="0" smtClean="0"/>
          </a:p>
          <a:p>
            <a:endParaRPr lang="it-IT" sz="1000" b="1" dirty="0" smtClean="0"/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The «</a:t>
            </a:r>
            <a:r>
              <a:rPr lang="it-IT" b="1" dirty="0" err="1" smtClean="0">
                <a:solidFill>
                  <a:schemeClr val="bg1"/>
                </a:solidFill>
              </a:rPr>
              <a:t>wall</a:t>
            </a:r>
            <a:r>
              <a:rPr lang="it-IT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it-IT" b="1" dirty="0" err="1">
                <a:solidFill>
                  <a:schemeClr val="bg1"/>
                </a:solidFill>
              </a:rPr>
              <a:t>b</a:t>
            </a:r>
            <a:r>
              <a:rPr lang="it-IT" b="1" dirty="0" err="1" smtClean="0">
                <a:solidFill>
                  <a:schemeClr val="bg1"/>
                </a:solidFill>
              </a:rPr>
              <a:t>etween</a:t>
            </a:r>
            <a:r>
              <a:rPr lang="it-IT" b="1" dirty="0" smtClean="0">
                <a:solidFill>
                  <a:schemeClr val="bg1"/>
                </a:solidFill>
              </a:rPr>
              <a:t> wellbeing and </a:t>
            </a:r>
            <a:r>
              <a:rPr lang="it-IT" b="1" dirty="0" err="1" smtClean="0">
                <a:solidFill>
                  <a:schemeClr val="bg1"/>
                </a:solidFill>
              </a:rPr>
              <a:t>poverty</a:t>
            </a:r>
            <a:r>
              <a:rPr lang="it-IT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it-IT" b="1" dirty="0" err="1">
                <a:solidFill>
                  <a:schemeClr val="bg1"/>
                </a:solidFill>
              </a:rPr>
              <a:t>b</a:t>
            </a:r>
            <a:r>
              <a:rPr lang="it-IT" b="1" dirty="0" err="1" smtClean="0">
                <a:solidFill>
                  <a:schemeClr val="bg1"/>
                </a:solidFill>
              </a:rPr>
              <a:t>etween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democracy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and </a:t>
            </a:r>
            <a:r>
              <a:rPr lang="it-IT" b="1" dirty="0" err="1" smtClean="0">
                <a:solidFill>
                  <a:schemeClr val="bg1"/>
                </a:solidFill>
              </a:rPr>
              <a:t>partial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democracy</a:t>
            </a:r>
            <a:r>
              <a:rPr lang="it-IT" b="1" dirty="0" smtClean="0">
                <a:solidFill>
                  <a:schemeClr val="bg1"/>
                </a:solidFill>
              </a:rPr>
              <a:t> 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860032" y="5385990"/>
            <a:ext cx="381642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FF0000"/>
                </a:solidFill>
              </a:rPr>
              <a:t>The </a:t>
            </a:r>
            <a:r>
              <a:rPr lang="it-IT" dirty="0" err="1" smtClean="0">
                <a:solidFill>
                  <a:srgbClr val="FF0000"/>
                </a:solidFill>
              </a:rPr>
              <a:t>south-european</a:t>
            </a:r>
            <a:r>
              <a:rPr lang="it-IT" dirty="0" smtClean="0">
                <a:solidFill>
                  <a:srgbClr val="FF0000"/>
                </a:solidFill>
              </a:rPr>
              <a:t> side </a:t>
            </a:r>
            <a:r>
              <a:rPr lang="it-IT" dirty="0" smtClean="0"/>
              <a:t>- </a:t>
            </a:r>
            <a:r>
              <a:rPr lang="it-IT" dirty="0" err="1" smtClean="0"/>
              <a:t>Spain</a:t>
            </a:r>
            <a:r>
              <a:rPr lang="it-IT" dirty="0" smtClean="0"/>
              <a:t>, Italy and Greece –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menaced</a:t>
            </a:r>
            <a:r>
              <a:rPr lang="it-IT" dirty="0" smtClean="0"/>
              <a:t> by an </a:t>
            </a:r>
            <a:r>
              <a:rPr lang="it-IT" dirty="0" err="1" smtClean="0">
                <a:solidFill>
                  <a:srgbClr val="FF0000"/>
                </a:solidFill>
              </a:rPr>
              <a:t>unresolved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economic </a:t>
            </a:r>
            <a:r>
              <a:rPr lang="it-IT" dirty="0" err="1" smtClean="0">
                <a:solidFill>
                  <a:srgbClr val="FF0000"/>
                </a:solidFill>
              </a:rPr>
              <a:t>crisis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71748" y="4581128"/>
            <a:ext cx="820891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 err="1" smtClean="0">
                <a:solidFill>
                  <a:srgbClr val="FF0000"/>
                </a:solidFill>
              </a:rPr>
              <a:t>Worrying</a:t>
            </a:r>
            <a:r>
              <a:rPr lang="it-IT" dirty="0" smtClean="0">
                <a:solidFill>
                  <a:srgbClr val="FF0000"/>
                </a:solidFill>
              </a:rPr>
              <a:t> human, </a:t>
            </a:r>
            <a:r>
              <a:rPr lang="it-IT" dirty="0" err="1" smtClean="0">
                <a:solidFill>
                  <a:srgbClr val="FF0000"/>
                </a:solidFill>
              </a:rPr>
              <a:t>political</a:t>
            </a:r>
            <a:r>
              <a:rPr lang="it-IT" dirty="0" smtClean="0">
                <a:solidFill>
                  <a:srgbClr val="FF0000"/>
                </a:solidFill>
              </a:rPr>
              <a:t> and economic </a:t>
            </a:r>
            <a:r>
              <a:rPr lang="it-IT" dirty="0" err="1" smtClean="0">
                <a:solidFill>
                  <a:srgbClr val="FF0000"/>
                </a:solidFill>
              </a:rPr>
              <a:t>shadows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threaten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both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sides</a:t>
            </a:r>
            <a:r>
              <a:rPr lang="it-IT" dirty="0" smtClean="0">
                <a:solidFill>
                  <a:srgbClr val="FF0000"/>
                </a:solidFill>
              </a:rPr>
              <a:t> of the </a:t>
            </a:r>
            <a:r>
              <a:rPr lang="it-IT" dirty="0" err="1" smtClean="0">
                <a:solidFill>
                  <a:srgbClr val="FF0000"/>
                </a:solidFill>
              </a:rPr>
              <a:t>Mediterranean</a:t>
            </a:r>
            <a:r>
              <a:rPr lang="it-IT" dirty="0" smtClean="0">
                <a:solidFill>
                  <a:srgbClr val="FF0000"/>
                </a:solidFill>
              </a:rPr>
              <a:t> Sea: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5336048"/>
            <a:ext cx="367240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FF0000"/>
                </a:solidFill>
              </a:rPr>
              <a:t>The </a:t>
            </a:r>
            <a:r>
              <a:rPr lang="it-IT" dirty="0" err="1" smtClean="0">
                <a:solidFill>
                  <a:srgbClr val="FF0000"/>
                </a:solidFill>
              </a:rPr>
              <a:t>north-african</a:t>
            </a:r>
            <a:r>
              <a:rPr lang="it-IT" dirty="0" smtClean="0">
                <a:solidFill>
                  <a:srgbClr val="FF0000"/>
                </a:solidFill>
              </a:rPr>
              <a:t> side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menaced</a:t>
            </a:r>
            <a:r>
              <a:rPr lang="it-IT" dirty="0" smtClean="0"/>
              <a:t> by </a:t>
            </a:r>
            <a:r>
              <a:rPr lang="it-IT" dirty="0" err="1" smtClean="0">
                <a:solidFill>
                  <a:srgbClr val="FF0000"/>
                </a:solidFill>
              </a:rPr>
              <a:t>political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fragmentation</a:t>
            </a:r>
            <a:r>
              <a:rPr lang="it-IT" dirty="0" smtClean="0">
                <a:solidFill>
                  <a:srgbClr val="FF0000"/>
                </a:solidFill>
              </a:rPr>
              <a:t> and economic </a:t>
            </a:r>
            <a:r>
              <a:rPr lang="it-IT" dirty="0" err="1" smtClean="0">
                <a:solidFill>
                  <a:srgbClr val="FF0000"/>
                </a:solidFill>
              </a:rPr>
              <a:t>weakness</a:t>
            </a:r>
            <a:r>
              <a:rPr lang="it-IT" dirty="0" smtClean="0"/>
              <a:t>,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determine</a:t>
            </a:r>
            <a:r>
              <a:rPr lang="it-IT" dirty="0" smtClean="0"/>
              <a:t> un </a:t>
            </a:r>
            <a:r>
              <a:rPr lang="it-IT" dirty="0" err="1" smtClean="0"/>
              <a:t>unprecedented</a:t>
            </a:r>
            <a:r>
              <a:rPr lang="it-IT" dirty="0" smtClean="0"/>
              <a:t> </a:t>
            </a:r>
            <a:r>
              <a:rPr lang="it-IT" dirty="0" err="1" smtClean="0"/>
              <a:t>migrants</a:t>
            </a:r>
            <a:r>
              <a:rPr lang="it-IT" dirty="0" smtClean="0"/>
              <a:t>’ </a:t>
            </a:r>
            <a:r>
              <a:rPr lang="it-IT" dirty="0" err="1" smtClean="0"/>
              <a:t>massacre</a:t>
            </a:r>
            <a:r>
              <a:rPr lang="it-IT" dirty="0" smtClean="0"/>
              <a:t>;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4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55576" y="0"/>
            <a:ext cx="756084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THE «FALL» OF THE «MEDITERRANEAN WALL»: URGENT AND ESSENTIAL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7" y="2053296"/>
            <a:ext cx="3599777" cy="259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755576" y="993502"/>
            <a:ext cx="36004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FF0000"/>
                </a:solidFill>
              </a:rPr>
              <a:t>The </a:t>
            </a:r>
            <a:r>
              <a:rPr lang="it-IT" dirty="0" err="1" smtClean="0">
                <a:solidFill>
                  <a:srgbClr val="FF0000"/>
                </a:solidFill>
              </a:rPr>
              <a:t>fall</a:t>
            </a:r>
            <a:r>
              <a:rPr lang="it-IT" dirty="0" smtClean="0">
                <a:solidFill>
                  <a:srgbClr val="FF0000"/>
                </a:solidFill>
              </a:rPr>
              <a:t> of </a:t>
            </a:r>
            <a:r>
              <a:rPr lang="it-IT" dirty="0" err="1" smtClean="0">
                <a:solidFill>
                  <a:srgbClr val="FF0000"/>
                </a:solidFill>
              </a:rPr>
              <a:t>this</a:t>
            </a:r>
            <a:r>
              <a:rPr lang="it-IT" dirty="0" smtClean="0">
                <a:solidFill>
                  <a:srgbClr val="FF0000"/>
                </a:solidFill>
              </a:rPr>
              <a:t> “</a:t>
            </a:r>
            <a:r>
              <a:rPr lang="it-IT" dirty="0" err="1" smtClean="0">
                <a:solidFill>
                  <a:srgbClr val="FF0000"/>
                </a:solidFill>
              </a:rPr>
              <a:t>horizontal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wall</a:t>
            </a:r>
            <a:r>
              <a:rPr lang="it-IT" dirty="0" smtClean="0">
                <a:solidFill>
                  <a:srgbClr val="FF0000"/>
                </a:solidFill>
              </a:rPr>
              <a:t>” </a:t>
            </a:r>
            <a:r>
              <a:rPr lang="it-IT" dirty="0" err="1" smtClean="0">
                <a:solidFill>
                  <a:srgbClr val="FF0000"/>
                </a:solidFill>
              </a:rPr>
              <a:t>should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become</a:t>
            </a:r>
            <a:r>
              <a:rPr lang="it-IT" dirty="0" smtClean="0">
                <a:solidFill>
                  <a:srgbClr val="FF0000"/>
                </a:solidFill>
              </a:rPr>
              <a:t> the first </a:t>
            </a:r>
            <a:r>
              <a:rPr lang="en-US" dirty="0" err="1" smtClean="0">
                <a:solidFill>
                  <a:srgbClr val="FF0000"/>
                </a:solidFill>
              </a:rPr>
              <a:t>geopolitic</a:t>
            </a:r>
            <a:r>
              <a:rPr lang="en-US" dirty="0" smtClean="0">
                <a:solidFill>
                  <a:srgbClr val="FF0000"/>
                </a:solidFill>
              </a:rPr>
              <a:t> concern, </a:t>
            </a:r>
            <a:r>
              <a:rPr lang="en-US" dirty="0">
                <a:solidFill>
                  <a:srgbClr val="FF0000"/>
                </a:solidFill>
              </a:rPr>
              <a:t>especially </a:t>
            </a:r>
            <a:r>
              <a:rPr lang="en-US" dirty="0" smtClean="0">
                <a:solidFill>
                  <a:srgbClr val="FF0000"/>
                </a:solidFill>
              </a:rPr>
              <a:t>for Europe.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95772" y="4797152"/>
            <a:ext cx="3632212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/>
              <a:t>For historical, </a:t>
            </a:r>
            <a:r>
              <a:rPr lang="en-US" dirty="0" smtClean="0"/>
              <a:t>geographical and political reasons, </a:t>
            </a:r>
            <a:r>
              <a:rPr lang="en-US" dirty="0"/>
              <a:t>for several </a:t>
            </a:r>
            <a:r>
              <a:rPr lang="en-US" dirty="0" smtClean="0"/>
              <a:t>decades, policy-makers’ attention has been dedicated to the East</a:t>
            </a:r>
            <a:r>
              <a:rPr lang="en-US" dirty="0"/>
              <a:t>, </a:t>
            </a:r>
            <a:r>
              <a:rPr lang="en-US" dirty="0" smtClean="0"/>
              <a:t>leading </a:t>
            </a:r>
            <a:r>
              <a:rPr lang="en-US" dirty="0"/>
              <a:t>to a </a:t>
            </a:r>
            <a:r>
              <a:rPr lang="en-US" dirty="0" smtClean="0"/>
              <a:t>positive widening in </a:t>
            </a:r>
            <a:r>
              <a:rPr lang="en-US" dirty="0"/>
              <a:t>that area.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788198" y="980728"/>
            <a:ext cx="36002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But today, </a:t>
            </a:r>
            <a:r>
              <a:rPr lang="en-US" dirty="0">
                <a:solidFill>
                  <a:srgbClr val="FF0000"/>
                </a:solidFill>
              </a:rPr>
              <a:t>the major issues - present and future - in terms of peace, economy, political relations, relations between peoples </a:t>
            </a:r>
            <a:r>
              <a:rPr lang="en-US" dirty="0"/>
              <a:t>(Turkey, the Israeli-Palestinian conflict, Syria and Lebanon, North Africa, sub-Saharan Africa,...) </a:t>
            </a:r>
            <a:r>
              <a:rPr lang="en-US" dirty="0">
                <a:solidFill>
                  <a:srgbClr val="FF0000"/>
                </a:solidFill>
              </a:rPr>
              <a:t>arise </a:t>
            </a:r>
            <a:r>
              <a:rPr lang="en-US" dirty="0" smtClean="0">
                <a:solidFill>
                  <a:srgbClr val="FF0000"/>
                </a:solidFill>
              </a:rPr>
              <a:t>exactly from </a:t>
            </a:r>
            <a:r>
              <a:rPr lang="en-US" dirty="0">
                <a:solidFill>
                  <a:srgbClr val="FF0000"/>
                </a:solidFill>
              </a:rPr>
              <a:t>the Mediterranean area.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788024" y="3674055"/>
            <a:ext cx="2160240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Therefore, </a:t>
            </a:r>
            <a:r>
              <a:rPr lang="en-US" dirty="0">
                <a:solidFill>
                  <a:srgbClr val="FF0000"/>
                </a:solidFill>
              </a:rPr>
              <a:t>the union of the Italian southern </a:t>
            </a:r>
            <a:r>
              <a:rPr lang="en-US" dirty="0" smtClean="0">
                <a:solidFill>
                  <a:srgbClr val="FF0000"/>
                </a:solidFill>
              </a:rPr>
              <a:t>regions and an </a:t>
            </a:r>
            <a:r>
              <a:rPr lang="en-US" dirty="0">
                <a:solidFill>
                  <a:srgbClr val="FF0000"/>
                </a:solidFill>
              </a:rPr>
              <a:t>union of the countries of Southern </a:t>
            </a:r>
            <a:r>
              <a:rPr lang="en-US" dirty="0" smtClean="0">
                <a:solidFill>
                  <a:srgbClr val="FF0000"/>
                </a:solidFill>
              </a:rPr>
              <a:t>Europe </a:t>
            </a:r>
            <a:r>
              <a:rPr lang="en-US" dirty="0" smtClean="0"/>
              <a:t>have to gain a compelling </a:t>
            </a:r>
            <a:r>
              <a:rPr lang="en-US" dirty="0" smtClean="0">
                <a:solidFill>
                  <a:srgbClr val="FF0000"/>
                </a:solidFill>
              </a:rPr>
              <a:t>role </a:t>
            </a:r>
            <a:r>
              <a:rPr lang="en-US" dirty="0" smtClean="0"/>
              <a:t>in realizing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Union for the </a:t>
            </a:r>
            <a:r>
              <a:rPr lang="en-US" dirty="0" smtClean="0">
                <a:solidFill>
                  <a:srgbClr val="FF0000"/>
                </a:solidFill>
              </a:rPr>
              <a:t>Mediterranean</a:t>
            </a:r>
            <a:r>
              <a:rPr lang="en-US" dirty="0"/>
              <a:t>.</a:t>
            </a:r>
            <a:endParaRPr lang="it-IT" dirty="0"/>
          </a:p>
        </p:txBody>
      </p:sp>
      <p:pic>
        <p:nvPicPr>
          <p:cNvPr id="15362" name="Picture 2" descr="https://encrypted-tbn2.gstatic.com/images?q=tbn:ANd9GcT4iuDxihTz_ro3q2-6l8YRHX5jQb_dsYA5e57JjlohILyi0w4Rn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77302"/>
            <a:ext cx="2025774" cy="17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/>
          <a:lstStyle/>
          <a:p>
            <a:r>
              <a:rPr lang="it-IT" sz="3600" dirty="0" smtClean="0"/>
              <a:t>Turnover by </a:t>
            </a:r>
            <a:r>
              <a:rPr lang="it-IT" sz="3600" dirty="0" err="1" smtClean="0"/>
              <a:t>destination</a:t>
            </a:r>
            <a:r>
              <a:rPr lang="it-IT" sz="3600" dirty="0" smtClean="0"/>
              <a:t> market 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antonio.golini\Desktop\7284e270d67f94e8fb60bb8e8b83a26fe843193d257f43173d7d1f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87116"/>
            <a:ext cx="7128792" cy="49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255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905371" y="1427292"/>
            <a:ext cx="39871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+mj-lt"/>
              </a:rPr>
              <a:t>Certainly, the economic and financial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crisis</a:t>
            </a:r>
            <a:r>
              <a:rPr lang="en-US" sz="1600" dirty="0">
                <a:latin typeface="+mj-lt"/>
              </a:rPr>
              <a:t> that has hit the Old Continent - particularly Greece, Spain, Portugal and Italy - has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slowed</a:t>
            </a:r>
            <a:r>
              <a:rPr lang="en-US" sz="1600" dirty="0">
                <a:latin typeface="+mj-lt"/>
              </a:rPr>
              <a:t> the political response to this "wall", and the definition of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shared E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uropean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strategies.</a:t>
            </a:r>
            <a:endParaRPr lang="it-IT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7544" y="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AN ECONOMIC AND POLITIC «BREATHLESS» EUROPE…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" y="3674055"/>
            <a:ext cx="5840313" cy="316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07504" y="377076"/>
            <a:ext cx="4464496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err="1" smtClean="0">
                <a:solidFill>
                  <a:srgbClr val="FF0000"/>
                </a:solidFill>
              </a:rPr>
              <a:t>Sarkozy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has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raised the opportunity for a rapid implementation of the Union for the Mediterranean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sz="1600" dirty="0" smtClean="0">
              <a:solidFill>
                <a:srgbClr val="FF0000"/>
              </a:solidFill>
            </a:endParaRPr>
          </a:p>
          <a:p>
            <a:pPr algn="just"/>
            <a:r>
              <a:rPr lang="en-US" sz="1600" dirty="0">
                <a:solidFill>
                  <a:srgbClr val="FF0000"/>
                </a:solidFill>
              </a:rPr>
              <a:t>Established in 2008</a:t>
            </a:r>
            <a:r>
              <a:rPr lang="en-US" sz="1600" dirty="0"/>
              <a:t>, the organization was originally intended to be approved only by the countries of the </a:t>
            </a:r>
            <a:r>
              <a:rPr lang="en-US" sz="1600" dirty="0" smtClean="0"/>
              <a:t>Mediterranean area. 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 smtClean="0"/>
              <a:t>Thanks to the following interest of many </a:t>
            </a:r>
            <a:r>
              <a:rPr lang="en-US" sz="1600" dirty="0" err="1" smtClean="0"/>
              <a:t>neighbouring</a:t>
            </a:r>
            <a:r>
              <a:rPr lang="en-US" sz="1600" dirty="0" smtClean="0"/>
              <a:t> countries, the Union </a:t>
            </a:r>
            <a:r>
              <a:rPr lang="en-US" sz="1600" dirty="0"/>
              <a:t>for the Mediterranean </a:t>
            </a:r>
            <a:r>
              <a:rPr lang="en-US" sz="1600" dirty="0" smtClean="0"/>
              <a:t>has been </a:t>
            </a:r>
            <a:r>
              <a:rPr lang="en-US" sz="1600" dirty="0" smtClean="0">
                <a:solidFill>
                  <a:srgbClr val="FF0000"/>
                </a:solidFill>
              </a:rPr>
              <a:t>approved </a:t>
            </a:r>
            <a:r>
              <a:rPr lang="en-US" sz="1600" dirty="0">
                <a:solidFill>
                  <a:srgbClr val="FF0000"/>
                </a:solidFill>
              </a:rPr>
              <a:t>by 47 countries.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just"/>
            <a:endParaRPr lang="it-IT" sz="500" dirty="0"/>
          </a:p>
        </p:txBody>
      </p:sp>
      <p:sp>
        <p:nvSpPr>
          <p:cNvPr id="9" name="Rettangolo 8"/>
          <p:cNvSpPr/>
          <p:nvPr/>
        </p:nvSpPr>
        <p:spPr>
          <a:xfrm>
            <a:off x="4950710" y="404664"/>
            <a:ext cx="3869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</a:rPr>
              <a:t>But the development of the Union's activities was then effectively </a:t>
            </a:r>
            <a:r>
              <a:rPr lang="en-US" sz="1600" dirty="0" smtClean="0">
                <a:solidFill>
                  <a:srgbClr val="FF0000"/>
                </a:solidFill>
              </a:rPr>
              <a:t>abandoned.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940152" y="3068960"/>
            <a:ext cx="2880320" cy="19082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</a:rPr>
              <a:t>Nevertheless, only an enhanced vitality of the Union for the Mediterranean could </a:t>
            </a:r>
            <a:r>
              <a:rPr lang="en-US" sz="1600" dirty="0" err="1" smtClean="0">
                <a:solidFill>
                  <a:srgbClr val="FF0000"/>
                </a:solidFill>
              </a:rPr>
              <a:t>relaunch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a strong economic development of the Mediterranean </a:t>
            </a:r>
            <a:r>
              <a:rPr lang="en-US" sz="1600" dirty="0" smtClean="0">
                <a:solidFill>
                  <a:srgbClr val="FF0000"/>
                </a:solidFill>
              </a:rPr>
              <a:t>area and </a:t>
            </a:r>
            <a:r>
              <a:rPr lang="en-US" sz="1600" dirty="0">
                <a:solidFill>
                  <a:srgbClr val="FF0000"/>
                </a:solidFill>
              </a:rPr>
              <a:t>even more of the North Africa</a:t>
            </a:r>
            <a:r>
              <a:rPr lang="en-US" sz="1600" dirty="0" smtClean="0"/>
              <a:t>.</a:t>
            </a:r>
          </a:p>
          <a:p>
            <a:pPr algn="just"/>
            <a:endParaRPr lang="it-IT" sz="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496" y="3337247"/>
            <a:ext cx="424847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THE MEDITERRANEAN UNION</a:t>
            </a:r>
            <a:endParaRPr lang="it-IT" sz="1400" b="1" dirty="0"/>
          </a:p>
        </p:txBody>
      </p:sp>
      <p:sp>
        <p:nvSpPr>
          <p:cNvPr id="4" name="Rettangolo 3"/>
          <p:cNvSpPr/>
          <p:nvPr/>
        </p:nvSpPr>
        <p:spPr>
          <a:xfrm>
            <a:off x="6012160" y="5099700"/>
            <a:ext cx="288032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This development </a:t>
            </a:r>
            <a:r>
              <a:rPr lang="en-US" sz="1600" dirty="0"/>
              <a:t>would support economic growth on the one hand and stop the expected emigration form sub-Saharan Africa to southern Europe.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8680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53871" y="15359"/>
            <a:ext cx="617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rPr>
              <a:t>… FOR THE MEDITERRANEAN «GOVERNANCE» </a:t>
            </a:r>
            <a:endParaRPr lang="it-IT" sz="2400" b="1" dirty="0">
              <a:solidFill>
                <a:schemeClr val="bg1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620688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</a:rPr>
              <a:t>The governance of the complex "Mediterranean question" is not manageable in </a:t>
            </a:r>
            <a:r>
              <a:rPr lang="en-US" sz="1600" dirty="0" smtClean="0">
                <a:solidFill>
                  <a:srgbClr val="FF0000"/>
                </a:solidFill>
              </a:rPr>
              <a:t>a "</a:t>
            </a:r>
            <a:r>
              <a:rPr lang="en-US" sz="1600" i="1" dirty="0" smtClean="0">
                <a:solidFill>
                  <a:srgbClr val="FF0000"/>
                </a:solidFill>
              </a:rPr>
              <a:t>mare </a:t>
            </a:r>
            <a:r>
              <a:rPr lang="en-US" sz="1600" i="1" dirty="0">
                <a:solidFill>
                  <a:srgbClr val="FF0000"/>
                </a:solidFill>
              </a:rPr>
              <a:t>nostrum</a:t>
            </a:r>
            <a:r>
              <a:rPr lang="en-US" sz="1600" dirty="0">
                <a:solidFill>
                  <a:srgbClr val="FF0000"/>
                </a:solidFill>
              </a:rPr>
              <a:t>" perspective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1844824"/>
            <a:ext cx="360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In the era of globalization, national states are no longer adequate to handle alone the crucial definition of management strategies and economic </a:t>
            </a:r>
            <a:r>
              <a:rPr lang="en-US" sz="1600" dirty="0" smtClean="0"/>
              <a:t>policies:</a:t>
            </a:r>
            <a:endParaRPr lang="it-IT" sz="1600" dirty="0" smtClean="0"/>
          </a:p>
          <a:p>
            <a:pPr algn="just"/>
            <a:r>
              <a:rPr lang="it-IT" sz="1600" dirty="0" smtClean="0"/>
              <a:t> </a:t>
            </a:r>
          </a:p>
          <a:p>
            <a:pPr algn="just"/>
            <a:r>
              <a:rPr lang="en-US" sz="1600" i="1" dirty="0">
                <a:solidFill>
                  <a:srgbClr val="FF0000"/>
                </a:solidFill>
              </a:rPr>
              <a:t>"too small to handle the big issues of the world and too big to handle small matters of individuals' </a:t>
            </a:r>
            <a:r>
              <a:rPr lang="en-US" sz="1600" i="1" dirty="0" smtClean="0">
                <a:solidFill>
                  <a:srgbClr val="FF0000"/>
                </a:solidFill>
              </a:rPr>
              <a:t>life“ </a:t>
            </a:r>
            <a:r>
              <a:rPr lang="it-IT" sz="1600" dirty="0" smtClean="0">
                <a:solidFill>
                  <a:srgbClr val="FF0000"/>
                </a:solidFill>
              </a:rPr>
              <a:t>(Daniel Bell).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644008" y="623590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“Population size” </a:t>
            </a:r>
            <a:r>
              <a:rPr lang="en-US" sz="1600" dirty="0"/>
              <a:t>and </a:t>
            </a:r>
            <a:r>
              <a:rPr lang="en-US" sz="1600" dirty="0" smtClean="0"/>
              <a:t>“economic power” are </a:t>
            </a:r>
            <a:r>
              <a:rPr lang="en-US" sz="1600" dirty="0"/>
              <a:t>gaining the more and more remarkable weight for the "political vision" and the operational management.</a:t>
            </a:r>
            <a:endParaRPr lang="it-IT" sz="1600" dirty="0"/>
          </a:p>
        </p:txBody>
      </p:sp>
      <p:sp>
        <p:nvSpPr>
          <p:cNvPr id="8" name="Rettangolo 7"/>
          <p:cNvSpPr/>
          <p:nvPr/>
        </p:nvSpPr>
        <p:spPr>
          <a:xfrm>
            <a:off x="4684590" y="1870953"/>
            <a:ext cx="40638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</a:rPr>
              <a:t>In the absence of an overall and long-term "political vision" </a:t>
            </a:r>
            <a:r>
              <a:rPr lang="en-US" sz="1600" dirty="0"/>
              <a:t>and in the absence of international agreements on many issues - from financial markets, to climate change, form ecosystems protection, to the management of international migration, ... - </a:t>
            </a:r>
            <a:r>
              <a:rPr lang="en-US" sz="1600" dirty="0">
                <a:solidFill>
                  <a:srgbClr val="FF0000"/>
                </a:solidFill>
              </a:rPr>
              <a:t>threats are likely to become unmanageable</a:t>
            </a:r>
            <a:r>
              <a:rPr lang="en-US" sz="1600" dirty="0"/>
              <a:t>.</a:t>
            </a:r>
            <a:endParaRPr lang="it-IT" sz="1600" dirty="0"/>
          </a:p>
        </p:txBody>
      </p:sp>
      <p:sp>
        <p:nvSpPr>
          <p:cNvPr id="9" name="Rettangolo 8"/>
          <p:cNvSpPr/>
          <p:nvPr/>
        </p:nvSpPr>
        <p:spPr>
          <a:xfrm>
            <a:off x="4644008" y="4103201"/>
            <a:ext cx="4104456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Thus often </a:t>
            </a:r>
            <a:r>
              <a:rPr lang="en-US" sz="1600" dirty="0"/>
              <a:t>prevail, especially in the management of domestic affairs, the will and the action of the large and powerful multinational corporations: both those operating within the law, and those operating in illegality, as free from the constraints and the slowness of the democratic organization.</a:t>
            </a:r>
            <a:endParaRPr lang="it-IT" sz="1600" dirty="0"/>
          </a:p>
        </p:txBody>
      </p:sp>
      <p:pic>
        <p:nvPicPr>
          <p:cNvPr id="2052" name="Picture 4" descr="http://www.referenceforbusiness.com/photos/globalization-26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1" y="4708235"/>
            <a:ext cx="3373735" cy="210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1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1412776"/>
            <a:ext cx="3744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UcParenR"/>
            </a:pPr>
            <a:r>
              <a:rPr lang="it-IT" sz="1600" dirty="0">
                <a:solidFill>
                  <a:srgbClr val="FF0000"/>
                </a:solidFill>
              </a:rPr>
              <a:t>t</a:t>
            </a:r>
            <a:r>
              <a:rPr lang="it-IT" sz="1600" dirty="0" smtClean="0">
                <a:solidFill>
                  <a:srgbClr val="FF0000"/>
                </a:solidFill>
              </a:rPr>
              <a:t>he </a:t>
            </a:r>
            <a:r>
              <a:rPr lang="it-IT" sz="1600" dirty="0" err="1" smtClean="0">
                <a:solidFill>
                  <a:srgbClr val="FF0000"/>
                </a:solidFill>
              </a:rPr>
              <a:t>revision</a:t>
            </a:r>
            <a:r>
              <a:rPr lang="it-IT" sz="1600" dirty="0" smtClean="0">
                <a:solidFill>
                  <a:srgbClr val="FF0000"/>
                </a:solidFill>
              </a:rPr>
              <a:t> of  «</a:t>
            </a:r>
            <a:r>
              <a:rPr lang="it-IT" sz="1600" i="1" dirty="0" smtClean="0">
                <a:solidFill>
                  <a:srgbClr val="FF0000"/>
                </a:solidFill>
              </a:rPr>
              <a:t>governance </a:t>
            </a:r>
            <a:r>
              <a:rPr lang="it-IT" sz="1600" i="1" dirty="0" err="1" smtClean="0">
                <a:solidFill>
                  <a:srgbClr val="FF0000"/>
                </a:solidFill>
              </a:rPr>
              <a:t>rules</a:t>
            </a:r>
            <a:r>
              <a:rPr lang="it-IT" sz="1600" i="1" dirty="0" smtClean="0">
                <a:solidFill>
                  <a:srgbClr val="FF0000"/>
                </a:solidFill>
              </a:rPr>
              <a:t>», </a:t>
            </a:r>
            <a:r>
              <a:rPr lang="it-IT" sz="1600" dirty="0" smtClean="0">
                <a:solidFill>
                  <a:srgbClr val="FF0000"/>
                </a:solidFill>
              </a:rPr>
              <a:t>to </a:t>
            </a:r>
            <a:r>
              <a:rPr lang="it-IT" sz="1600" dirty="0" err="1" smtClean="0">
                <a:solidFill>
                  <a:srgbClr val="FF0000"/>
                </a:solidFill>
              </a:rPr>
              <a:t>transform</a:t>
            </a:r>
            <a:r>
              <a:rPr lang="it-IT" sz="1600" dirty="0" smtClean="0">
                <a:solidFill>
                  <a:srgbClr val="FF0000"/>
                </a:solidFill>
              </a:rPr>
              <a:t> the </a:t>
            </a:r>
            <a:r>
              <a:rPr lang="it-IT" sz="1600" dirty="0" err="1" smtClean="0">
                <a:solidFill>
                  <a:srgbClr val="FF0000"/>
                </a:solidFill>
              </a:rPr>
              <a:t>European</a:t>
            </a:r>
            <a:r>
              <a:rPr lang="it-IT" sz="1600" dirty="0" smtClean="0">
                <a:solidFill>
                  <a:srgbClr val="FF0000"/>
                </a:solidFill>
              </a:rPr>
              <a:t> Union in a </a:t>
            </a:r>
            <a:r>
              <a:rPr lang="it-IT" sz="1600" dirty="0" err="1" smtClean="0">
                <a:solidFill>
                  <a:srgbClr val="FF0000"/>
                </a:solidFill>
              </a:rPr>
              <a:t>political</a:t>
            </a:r>
            <a:r>
              <a:rPr lang="it-IT" sz="1600" dirty="0" smtClean="0">
                <a:solidFill>
                  <a:srgbClr val="FF0000"/>
                </a:solidFill>
              </a:rPr>
              <a:t> Union.</a:t>
            </a:r>
            <a:endParaRPr lang="it-IT" sz="1600" dirty="0" smtClean="0"/>
          </a:p>
          <a:p>
            <a:pPr marL="361950" algn="just"/>
            <a:r>
              <a:rPr lang="it-IT" sz="1600" dirty="0" smtClean="0"/>
              <a:t>National </a:t>
            </a:r>
            <a:r>
              <a:rPr lang="it-IT" sz="1600" dirty="0" err="1" smtClean="0"/>
              <a:t>States</a:t>
            </a:r>
            <a:r>
              <a:rPr lang="it-IT" sz="1600" dirty="0" smtClean="0"/>
              <a:t> </a:t>
            </a:r>
            <a:r>
              <a:rPr lang="it-IT" sz="1600" dirty="0" err="1" smtClean="0"/>
              <a:t>have</a:t>
            </a:r>
            <a:r>
              <a:rPr lang="it-IT" sz="1600" dirty="0" smtClean="0"/>
              <a:t> to be </a:t>
            </a:r>
            <a:r>
              <a:rPr lang="it-IT" sz="1600" dirty="0" err="1" smtClean="0"/>
              <a:t>overcome</a:t>
            </a:r>
            <a:r>
              <a:rPr lang="it-IT" sz="1600" dirty="0" smtClean="0"/>
              <a:t>: a </a:t>
            </a:r>
            <a:r>
              <a:rPr lang="it-IT" sz="1600" dirty="0" err="1" smtClean="0"/>
              <a:t>difficult</a:t>
            </a:r>
            <a:r>
              <a:rPr lang="it-IT" sz="1600" dirty="0" smtClean="0"/>
              <a:t> task, </a:t>
            </a:r>
            <a:r>
              <a:rPr lang="it-IT" sz="1600" dirty="0" err="1" smtClean="0"/>
              <a:t>since</a:t>
            </a:r>
            <a:r>
              <a:rPr lang="it-IT" sz="1600" dirty="0" smtClean="0"/>
              <a:t> </a:t>
            </a:r>
            <a:r>
              <a:rPr lang="it-IT" sz="1600" dirty="0" err="1" smtClean="0"/>
              <a:t>historical</a:t>
            </a:r>
            <a:r>
              <a:rPr lang="it-IT" sz="1600" dirty="0" smtClean="0"/>
              <a:t>, cultural and </a:t>
            </a:r>
            <a:r>
              <a:rPr lang="it-IT" sz="1600" dirty="0" err="1" smtClean="0"/>
              <a:t>socio-economical</a:t>
            </a:r>
            <a:r>
              <a:rPr lang="it-IT" sz="1600" dirty="0" smtClean="0"/>
              <a:t> </a:t>
            </a:r>
            <a:r>
              <a:rPr lang="it-IT" sz="1600" dirty="0" err="1" smtClean="0"/>
              <a:t>differences</a:t>
            </a:r>
            <a:r>
              <a:rPr lang="it-IT" sz="1600" dirty="0" smtClean="0"/>
              <a:t> and </a:t>
            </a:r>
            <a:r>
              <a:rPr lang="it-IT" sz="1600" dirty="0" err="1" smtClean="0"/>
              <a:t>convenience</a:t>
            </a:r>
            <a:r>
              <a:rPr lang="it-IT" sz="1600" dirty="0" smtClean="0"/>
              <a:t>;</a:t>
            </a:r>
            <a:endParaRPr 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395536" y="908720"/>
            <a:ext cx="792088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The Italian </a:t>
            </a:r>
            <a:r>
              <a:rPr lang="it-IT" b="1" dirty="0" err="1"/>
              <a:t>E</a:t>
            </a:r>
            <a:r>
              <a:rPr lang="it-IT" b="1" dirty="0" err="1" smtClean="0"/>
              <a:t>uropean</a:t>
            </a:r>
            <a:r>
              <a:rPr lang="it-IT" b="1" dirty="0" smtClean="0"/>
              <a:t> </a:t>
            </a:r>
            <a:r>
              <a:rPr lang="it-IT" b="1" dirty="0" err="1" smtClean="0"/>
              <a:t>semester</a:t>
            </a:r>
            <a:r>
              <a:rPr lang="it-IT" b="1" dirty="0" smtClean="0"/>
              <a:t> </a:t>
            </a:r>
            <a:r>
              <a:rPr lang="it-IT" b="1" dirty="0" err="1" smtClean="0"/>
              <a:t>should</a:t>
            </a:r>
            <a:r>
              <a:rPr lang="it-IT" b="1" dirty="0" smtClean="0"/>
              <a:t> be </a:t>
            </a:r>
            <a:r>
              <a:rPr lang="it-IT" b="1" dirty="0" err="1" smtClean="0"/>
              <a:t>used</a:t>
            </a:r>
            <a:r>
              <a:rPr lang="it-IT" b="1" dirty="0" smtClean="0"/>
              <a:t> to: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 bwMode="auto">
          <a:xfrm>
            <a:off x="467045" y="-13295"/>
            <a:ext cx="7849371" cy="792089"/>
          </a:xfrm>
          <a:solidFill>
            <a:srgbClr val="C0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  <a:t>IS THE UNION FOR THE MEDITERRANEAN </a:t>
            </a:r>
            <a:b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  <a:t>THE BEST ANSWER? </a:t>
            </a:r>
            <a:r>
              <a:rPr lang="it-IT" sz="2400" dirty="0" smtClean="0">
                <a:cs typeface="Calibri" pitchFamily="34" charset="0"/>
              </a:rPr>
              <a:t/>
            </a:r>
            <a:br>
              <a:rPr lang="it-IT" sz="2400" dirty="0" smtClean="0">
                <a:cs typeface="Calibri" pitchFamily="34" charset="0"/>
              </a:rPr>
            </a:br>
            <a:endParaRPr lang="it-IT" sz="2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355976" y="1412776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/>
            <a:r>
              <a:rPr lang="it-IT" sz="1600" dirty="0" smtClean="0">
                <a:solidFill>
                  <a:srgbClr val="FF0000"/>
                </a:solidFill>
              </a:rPr>
              <a:t>B) </a:t>
            </a:r>
            <a:r>
              <a:rPr lang="en-US" sz="1600" dirty="0">
                <a:solidFill>
                  <a:srgbClr val="FF0000"/>
                </a:solidFill>
              </a:rPr>
              <a:t>s</a:t>
            </a:r>
            <a:r>
              <a:rPr lang="en-US" sz="1600" dirty="0" smtClean="0">
                <a:solidFill>
                  <a:srgbClr val="FF0000"/>
                </a:solidFill>
              </a:rPr>
              <a:t>hift politic attention </a:t>
            </a:r>
            <a:r>
              <a:rPr lang="en-US" sz="1600" dirty="0">
                <a:solidFill>
                  <a:srgbClr val="FF0000"/>
                </a:solidFill>
              </a:rPr>
              <a:t>from the problems of European and eastern Baltic to the problems of the </a:t>
            </a:r>
            <a:r>
              <a:rPr lang="en-US" sz="1600" dirty="0" smtClean="0">
                <a:solidFill>
                  <a:srgbClr val="FF0000"/>
                </a:solidFill>
              </a:rPr>
              <a:t>Mediterranean area;</a:t>
            </a:r>
            <a:r>
              <a:rPr lang="it-IT" sz="1600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" name="AutoShape 2" descr="data:image/jpeg;base64,/9j/4AAQSkZJRgABAQAAAQABAAD/2wCEAAkGBxQTEhUUExQWFRQXGBcXGRYXFxcYGhcZGhcWFxwXGRYYHSkgGxwlHBgcIjEiJikrLi4uGCA2ODMsNygtLisBCgoKDg0OGxAQGy8mICQyLDAsNCwwMC8wLCwsLCwtLCwsLjQsLCwsLCwsLCwsLCwsLCwsLCwsLCwsLCwsLCwsLP/AABEIAMkA+wMBEQACEQEDEQH/xAAcAAABBQEBAQAAAAAAAAAAAAAAAQQFBgcDAgj/xABLEAACAQIEAwQEBwwIBgMAAAABAgMAEQQSITEFBkETIlFhBzJxgRQjQlKRobEXMzRUcnOTssHC0dMVFiRDYoLS4VNjg6Lw8XSS4v/EABsBAAEFAQEAAAAAAAAAAAAAAAABAwQFBgIH/8QAPREAAQMCBAIHBgYCAgEFAQAAAQACAwQRBRIhMUFREyJhcYGRoQYUscHR4RUyM0JS8CNikvGCFiRyotJD/9oADAMBAAIRAxEAPwCoCtgsqUtFkiKVCKSyEUIRRZCKLIRQhFKhFJZCKEIpUIoQikshFCEUWQilQihCKRCKEIpUIpLIRRZCKLIRQhFFkIpUK7+h/wDDm/MP+vFVZin6I71YYb+oe5bRVCrtFCEUIRQhfL4rYBZUpaVIihCKEIoQihCKEIoQihCKEIoQihCKEJVUnQAk6nTXQC5PuAvXLnBupP8ATp8UoBOySukiKEIoQihCKEIoQihCKEIoQihCKEIoQihCu/of/Dm/MP8ArxVW4p+iO9WGG/qHuW0VQK7RQhFCEUIXy+K2AWVKWlSIoQihCKEIoQihCKEIoQihCd4Th7SRyyLtEqs3+Zgv8T/lqHUVscE0UTt5CQPAX+g7yno4HPY54/amlTEynXD+HyTtkiXM1r5cygn2ZiL+6olXXQUjOknNm87EjxsDbxTsMD5jlZurnyTytKkzviI8qhGUAlTcvofVJ+Tcf5qxHtN7RU81M2OjfmOYE7i2XUbgfusfBXWHYfIyQulFtPj9lAYnk/FqWtESik2fNGAVBPe1bQW11rQw+0+GyNbeSzjbSzrgnhtrrooEmGVAJ6ungoJhb/Y3+sb1ftNxdQCLGy7YDCmWRI13dgo8rm1/YN6Zq6htNA+Z+zQSfAXXcUZkeGDivGIhKOyNurFT7QSD9ldxStlY17dnAEdxF1y9hY4tPBc6dXKKEIoQihCKEIoQihCKEIoQrv6H/wAPb8w/68VVuKfojvVjhv6h7ltFUCukUIRQhFCF8vitgFlSlpUiKEIoQihCKEIoQihCKEKU4DhMPK2SeVoifVawKnyJPq+3b2VU4rVVtNH0lNEJANxcg94592/K6l0scEhyyOI+C0zgvLEcEMsWYuJbhmIAJBXLbT3n315diWPz1lVHUFuUx7Ac739bAHuWmp6GOKJzAb5lSeYuXsLhBYzu8pF1jCrf2sfkj6z0vW5wfHMQxJ12wNbGN3EnyAtqfQcSqSroqenGryXclVkcgggkEagg2IPiD0rVvY14LXC4PPiqoOLTcLXeDcY7PBwy4uVQzjQnQkE93Qb92xJ95rx7EcMM2JSwYfGSG8BsLDXU7a3AF+wLX09Tkp2vndqf6FXPSXi5bxKr/EOtwF2ZgdbkbixWw2rSexVNTlsj3s/ytNtdwCOA4G4IPFV2MySdUA9U/FUrBhC4EhYJ1KgEjzsd63NQZhGTCAXcA64B8RsqSIMLuve3YtH5W5Ww6OmJimMwAOXQAAkW16ggE6GvM8e9oa2WN9FPCIybX1J0BvpwINtwtHRUELXCZjsy480crYfPJiZZzErG5AUHvWHqjcknW3maewP2irsjKKCESFote5Gl+OlgBtqua3D4Mxle+11nk+XMcmbL0zWv77aV6TF0mQdJbNxtt4LOPy5urt2rnTi5RQhFCEUIRQhFCEUIRQhXf0P/AIe35h/14qrMU/RHerHDf1D3LaKoVdIoQihCKEL5grYLKIpUIoQihCKEIoQihCKEJWQi1xa4uPZ41y1wdslII3XqCEuyoLXYhRfa5NrnyriaQRsMjtgCdOxdRtL3Bo4rRMTzvBAY4YUMkSAKzggaKLDJ87bc2H215vD7JVdaySpqHZHvJcAddSb9bl4XI48loX4rFCWxsFwNCfoqrzkY3n7aFgyTKG9jABWUjcHQH/NWr9nBPFSe7VDbPjJb3g6tIPEa2v2c1V4iWOl6RhuHaqCrRKvXfG4x5WzSMWIAA8FUbKo2AHgKjU1LFTsyRNsLkntJ3J5k8ynJJXyG7ihsY5jERYmMNmCn5JsQbeF77UCliExnAs4ixPMdvO3DkjpXFmQnTdcKkcE2rtwDjkWBwfz55SXyA+qPVXOegsL2373vrC4thFRjGI/xijAbm5nd2Ucd7X2BHHZXlNVMpKfm52tvhdc+aOMRY3CrIvcmhN2jO+V7KxU/KGbL+0U5geGVOEVzon9aKQaOHNuoDhwNr9h4HklbUx1cAcNHN3HYeSptbdUiXKbX6aC/mbkD6j9BrnML24/RLlNrpK6SIoQihCKEIoQihCKEK7+h/wDD2/MP+vFVZin6I71Y4b+oe5bRVCrpFCEUIRQhfL4rYBZUpaVIihCKEIoQihCKQoAupuHlLFuAyxXVrEMJIyLHrcNtVFL7S4bG4tfJYjcZXXvy/Kp7cNqHAEN07x9VZuceU5H7A4ZM+SMRMMyjRLZT3iL7n6qzHs77SQx9MKx+XM7ONCfzfmGgO1hZWWIYe92Tohewt5KlcT4XLAQsyhGIvbMhNvEhSbe+tvRYjT1rS+ndmA42IHqBfwVLNTyQmzxbxCZ1OTCKEIoQihCKEIoQihCKEKS4bwHETqWhjzgGxs6Ag+YLAiqusxmjonhlQ/KTtcO17jaxUqGjlmGaMX8R9Vb8JylJ/R0kbJbEM/aBbroV0UXvbVc3X5dY2o9pITjUcrH/AOINyk6/u1JtvocvD9quI8Of7o5hHWJv5f0qp4/lzEwoXljyKOpePfwADXJ8hWvpccoaqTooJMzuQDv/AM6eKqJaGeJuZ4sO8fVRVW6iIoQihCKEIoQihCu/of8Aw9vzD/rxVW4p+iO9WGG/qHuW0VQK7RQhFCEUIXy+K2AWVKWlSIoQihCKEJL0mYIRSXCFdfRpiZe1ZA57FULsp1ANwAR807nzsaxHtrT03uzZS3/KXBrSN7ak359nadFd4PJJnLb9UC5VwxvFhLh5zhJVaVFa1rNYjXQHe4BsdRfxrG02Gvp6yFuIRkMeRvpe+m/Cxtcb25K4lqBJE/oHXIWPTSs7FmJZibkk3JPiSa9njjZG0MYLAaADQDwWOe4uNybleK7JsuUl65LkIvRmKEV1dCWlQihCKEIoQn3BMTKk6dgxWRmCDwOYgWYdRVdikFNLTP8Aem3YASeyw3B4HkVIpZJGyjozqthfisKyiFpFEpFwt9f9ieg3NeMtw6qfTmpbGejHG39uBxOy2XvETXiMuGZZTzhiJmxUizMWyMQo6BTqLDpcEV6x7PQ0rKCN9O22YAnmTsbnjY3HZwWUxF8hnc2Q7bdyhKu7qClFdApEtdIRSE2QkvSZkIvRmCFePQ+f7e35h/14qrsTP+Ed6scN/UPctoqhV0ihCKEIoQvl8VsAsqUtKkRQhJSFCSuNUqKEIoQnEWMdUaNWKq5GYDTNa9gTuRqdNqYfTRPlbK9t3NvlvwvuRyJtvvwCcbK9rSwGwO/ajB4t4nDxsVYbEfYfEeRruppYqmMxStBaeB/uh5EahJHK+N2ZpsVxJp7YLg6lea5QihCS9JdFkt6VCUV0CkS10hFCEl64JQuuExTRuHQ2YXsfAkEXHnrTE8LJ4zHILtO459h7OfMJyKR0bg5u4XLOzNuSxNySdb+JJ+2m5qiGnju7QDT7AKVSUdRWS5Ihd3w7SVYsFwSfG53MgLRqguQSWBzWuRqbBbXPS1VVHiFOxrmwsLW3vbhc72HDnbmrbEMFnhLeleCSOHZ28d1H8a4BPhSBMlg3qsDdT5X6HyNjVzFOyUdVUc1O+I9ZRop8Gyjpa7QkNNndCShKu3D8FJPKkUQu7mw6AdSSegAufdTEswYLlPRxF5sFsnKnKcWDIdSzTFSrSEkXBIJATYC4HifOqWeodLodlcQwNi1G648u+kFJMbLgprLIsjJGdg4B008f/Nr2jvhc0Bw1B9PsprC1wPAjyPd29nlyV8BptIloQihC+XxWwCypS0qRJeuMyEl6S9kq64LCyTNkiRna17KCbAbkgdNRUaeobCwud6aqVS0rqiQRtsL8zYDvU0vLbqkjSxSqFjkbMylRmVGYbjxG1UQxepe/8uUa8FoqzBqKnpS9kud+nEW7bAa+qjuB8KfEyiJLBrE66aC17edvsqWzFXAHO2+hOnMC9lnIoOkflC7czcN+D4mSMerfMn5Laj6NvdT+C1xraKOZ35iLO7xofr4rqug6GZzBtw7lG1cKGkNcE8EJKRKvDHoKYllDASU7HGXGwUvwrjD4cHs4oyfnsrFj5XDCw8hWSxD/AN6eu8hvIEW8efirKCaamvlj15lpv8Vd04ccSZGfAqwbDB0nXOGeTsYyqg5retcDT5PXW9vA8RxMAftYW7F1IwyOcSzcXv2rO8bgpIXKSoyOLXVhY6i4Nqu2Pa8XabhVL2OabOFlxBrsFcIJoJSJKRKucjU282XbRdaNy7hocPCoLx52AZyWW9yNvYNv/deZYnVS1k5dY5Ro3u++63dBQPgiDWtNzvof7orRy7ikd3yMrWC3sb2v2lvsqbgrHND8wtt80ziMT2FucW3+S7c5YNZcHMrC9kLKfBl1B8vD2E1oYZeieHefcqp8PTNLBvw71iArSALNpa6KF5rhKkakOyUJ5wSF2LlFZrAaqCbXvvbbb6qzeMucQ1rea2HsuImve+QgaAC5HHffuCmDxKaP++lQ+HaOv1XrOl8jeJHmts2CnmP5Wu8AU4xvEJkxE7ylIsMkjWctMHfU+ogksTpvl9gYgirx0EbvylxceAOnjyWRgqZQwZ2syDS7mg3twGxJ8e8hbHy1xMYnCwzre0iK2u/hrbrekc0tOU8FBJaSS3ZSdIkRQhfL9a+9llEGkJuhJSJV5c1w42C6aFZeUOaVwUbgQdo7tcvny90CyrbKdBqffUGSmM3WuprKgQ9XLdTeK55OKjlhMIQNDOc3aZrZYZG2yjwqLU0fRxl2a6dFZ0l22tofgoj0aP8A29NfkSfq3qrYdU3R/qK884y4eFDNLAkzEhFuqnUgsAWI0Xes/TUlZNiUlJTTGNt85sSNDa9gCLm57NFd1MkLIRJIwOO2yyjG4ntHLZUS/wAlFCqB4AD7TrXpVLT9BGIw4utxcSSe8n/pZeWTpHXsB3aJuadO64SUIXbg2H7XExR3tnYi9r27ptpVViAL43N5hW+FSiGdspF7G6vy8kSf8Vfej/svWZNAf5LbN9om8Yz5/ZdOJ4SGI3lOC7qxIzyNi0a4jRRmMfdF7ae7rV3TzZWCO5uOVllamB0j3TZRZxO9/K4O6qPNHZlo3iMBVlIvBLNKt1PUzC4Ouw0q0pJL3GviAPgqmriLLG2/aT8VCA1MUJLQhFCFxxGxqNPsn4PzLYMHyXh2UNeQhgCO+BodekdZUUUfG627sdqjtl8vulxxg4WokCNlkdEchixAtJZgpte1zoLb+QFSqalaCQxV1biEswDpje22gG//AEpb4bDLh3mEgkhyMSRmtYC5DAtofEEXpzonZshGqjCWwztKw5a04KzZXqukiQ02d0q8MaQpQkw/EXgzMsjx6alGYHTxynXc1AkLGm7xop0Ye5tmGxT7D+kGYDTGP7Hu31ODTV6N3L1C7y1bf6Cp/jvM8oxEqMuHlCuwCyYeF/D/AAgnp1qgdO9ryGrc02GQTQMc8HUc/wDuy2Xl3DtHhoVZEjYRrmSNQqKSLlVUbAE0/cnV26oZAwPIZtfTuUlQuEUIXy9WuKyqKRCKELxJTcmy7ZuuY5txeHAihihZANGOGSRtSSbuQSdfqtWeqJS19r+q0VPAZGXa2/gpflLm3iU2KWNwoRkn0XCwrdhBKy69nf1gNL67a1GMt7gG5UxlKWuBkYQ24uSCNL66q5AcU3yuP+lAtv8AsFQc1UefkFfdDhDeI/5O+qgsRzW80MsE/fDapIAoKspuLgWBU2tffU71bwYI5lTFWsdaQaPB2cCLHuIFuw2G26xlfXxPfLEwdS/V8OPcTr4qt1qLqiQa4O6VeTSFKvMOJMUiSL6yOrjzKkG31VBqRcKbTEha5gefMKwDASC+uqg28Ro1Z+SoZG4tcDcdi1FPhU08YkjLSD2/HtVN41Ivw2SZcSiLKsZaFxDZlMKDvB5lNyv+Hy1Ghd6XNGLRuPEEcF1BTCMuzSsB1DmuvY20108jvyUBxDsw5WEERAkqCQbE2zWNz3bjTU+2ryiD+jBk/Mf6LrM4kY+mLYjdo24jtsbDTwTUVNCrl6pUiKELnIt76XA38umvhTEpuLJ6LQ3V85cxPFWVISZII0VVR3w+mUCwBYoToOpqsJgb+Ztz3q0And+U2HaF757wWIjwh+EYjty0keWyBQlhJfbe9x06V1C+N0gyNtofkuZWPEZzG+yp2DhlVGVWKCQAOtyAwBuAVG+oB1/jeNPi0LJLAZrcRZWtJ7N1M0Qc5wZfgb3t3JHwRA3v5bV1Bjsb35Xtyjne/nsir9k5o488T855Wt5am57NE2vV8HXFwVk3NLTYjVBoKRLhsM8rrHGpZmNgB9p8AOpqPNKGhSIoi82V7g9H2HKASSSl7d4qQq38gVOlVT5nON1bMha0Jq/ojwDbSzr5iSM/UUqKWhPh5XWbnuWCaSMxwyrG5CBhYix3uNzUR81nEaLQU+GskhY8Egkaqd4J6VM8qpiIljjbTtFYnKehYH5PielI2bXVJNhFmExm55f3itLRgRcG4PUU+qVeqEL5erWrKpbUtkiSkSrtgsE87iOMZmP0AeJPQVCrauKliMkpsB/bBSaanfM8NYNVN4Xk7Eo1+0iAO4u7X/7Rr51j6vGKOcWyu79B81rsOZV0brtcLHcakH4ean8DwdoW7XtASiSNlymxPZOLXv5+FV9JVNdO0Ac/gVc1lcZoDGW2vbj/ALDsXHi/OkmIjaIqqI3rZGILD5pbwPW29WjcQeDcNC5d7PQkWc93oq+IYiCFgW/jmlJHmO/a/tFSPxmqvw8lGPszh43cfMfRMsTwuVE7QoezzZc1tL6aHw3HtrR0Va2pZe1jy+ixmJYcaOUsDszeBHz7UyvU5VtlzJubaa+Og95qPPKGC5T0bLnVWngfLSTK3ZzpIVtmIje2t7AF8txodhWcnMk7rh9gNrXWow+qpII8oizHiTb06psE4xHLyQtlaZEJF7dm/sv3QfCq6Zga60kmvaCr+krbtLoYLC+ti0a+QTuTkztfjozFI5jiRWkWTIoWNVuECb6dddeljmtIXkMaAdAOG5+ioJ3sMsjnN6xJ0Ow1PmfTvTYejvFdgy54TKSSHtIBbMht9600DDb5VSveX9KHXOW23aoohp+gLCzrXFj2W281Bcc5enwhUTqLMNGXMUJ6gFlBuPAirSCobKNFSz05iPYoy9SbqNZLApd1QWBdlUE7AsQLm3TWmJJbDRPRxZirosuDjwzYUJM2ZlaSUBEZ2XzZnst9hb67k5t2L2lzgErZR+zErospcBfXj9FKPz3baI6aayqPsjqI7EBwb6qcz2edxk8hf5hMeLcz9vA7PAjiN4yFZ3Iu2fXuZdrfXXcNV0ocLeu9/JV2K0Zw1rJGuubncWta2u55qFw3Hcx/BsKBY2+LZtdPnuaZmLGDqtF+5c4RXT1cxbPI4NsdiRrcfdOTxmQeqkKfkwRD7VNMiofwA8lqDhsR/M5x73FT78rjHQRSXVJSi3cC2Y5VsGVbC3mBcfVV7RVkjGNJ1BA/oWIxKjjM0jW6WJt/eKoHFuFTYeTspUKt06hh85W2I+zrarZ9XGIy++ip4qOV8oiaLkqX5clWBJmJszKqK1ho7Bwu+yg2JPlVLDUuqpXchwWjrcPZQQMH7je57dLAdgU5hsX8CYNisR2qOtgApbK4IJNjrax6ftqVkzjqBVmfJ+YqVh5xwLadtl9qyr9YW1cGnk5JRNHzVeTieIbHmJ+9CZGFnhjYWsSO8yE9PGmK10cdG+RlswHz5JyndIagNN8v25qIx/MGWaRThcGwV2UE4dQbBiBcoV6CpVPQxSwMe4akAnvIvyXMmK1UUjmtebAnifqrz6P+egQY5kjhiTIqlC+VSxYAHOzWXTpoPZsxWQx0zQb6FSKJ81c9wAu4C/etOBqMul8v1risqUXouheoImkbJGpZvAAmw6k26VEqapsLC5ymUlHJUyCNm557d5UlxPjM3DmSGFYxnhjldpYgzl2LgjvbKMui9NaqMjK1oklb3A8Purl8Xub3RRu20uONvktR5SPb4PDzSKheRAzWRALknYBfKo7qeNriGtHkEvSOIvcqo4DjmIMoUuLd8WCRjZWtsvjVZBM8yAH4DtWprcPpmUrpGN1sOJ7O1U7kjnjHT46GKXEFo2LXUJGt7RsR6qg7gU9XSvjgc5psRb4hZ2FjXPAK0bmfiEyRqVldTmsbMR0Om9UtJXVD3kOeVfUNHTueczAdPmo7BYXFYyEZZWYB5FfPKwBBWIgEa3G+/j51bs6eRgcx2oJ49yWY0NNM5srBYhtuqD/K6juJcgYtFzoqPt3VfUefeAFvfV/SVsmXLPvzHHv7VksRo6YvzUl7HcEbdxudO/ZM+YeXPgmHUswZ3kS5A9XuS3UE6kXt4bCodTK6Q3O3BMTxsZC0Aa31PPu7lMei/wBXEe2L7JKaj4pKPYp1zYPjx+Qv2tVTiH6vgPmtjhH6B7z8ArVy6p+Dpa18otfbYVYR5/dxktewtfZUtTl95ffa5+KkcNJJqSyBRuegtoRfp76hx/iDndYtA/u3x1v3IcabLpc/3iu3MXD0mwksbgMCtwW6MNmuNrGrNj3Q9YEm3qoz2CQZTxWGY/gUscqxXRi4urhu5bqSx2t1929xU2PGIpoDK0OFtwR1uzTjfgq84c9sgYbG/HgpTAcAw8ckZfGxlg6EKgBuQwIF8x6+VQBidXJpHTOsdy7TTnt81NNHA0jNKNOA/wCyryJuGRWzLEzde60pv1voba08zDL7M809Lj0jdDMRbl9gvX9Y+Hp6iD/LCB9tqktw2QftA8lCfjTXbvcfNQXOfHIsThWESsMjITmCi92sLWJpmqpnQtF7a8kw+sbURuy30tv3qncOn7jx5VOYWzEarrqVPS97VTzHICSN7f0K7wKTpx7u24IBO+h4ajiNeYsV0xEoXL4aj7KZhp3ytc5utrXWuqauKldHHIbZhYE7aW377rVuT51+CxXIByjc/wCEVawfpt7lkq7Wqk7yoj0jRNIIMis9jJfIpa18lr5RptUesa51sqscFljjz5yBtuQOaqDcIkMEueJwLxtqrLoO0JNz0FcU/TxXLBrpwUmufRVD2NlcC0Zr2PdbbxTDDcLkxCCRY5ZEF0Dd9tF6DU2A8POpTp62M2+QUJlPhEw101sLud5rlNwBgDeOVfajAfWtIMUqm/mYPI/Vd/geGvPVlt/5N+YurBhuOzf0h8HLDs+0ZcpC3tlJGtr9KZxPDKX3R9SG9e173O9xwVNTVc3vAhv1dtuxC8exDyzqsUMgiL90q2YqHK/O1NvKiLBKfoY39I9pcAdCLXIB5IdXymR7crTlJ4aqV5I5ohzyyNhkjAChjEq3bNmtcWGgt49aelonUTbvlc8HYO1t6pltcx4LgwNty4q7rzvhbfLHlk/3qP71Gk98j7Vgl62xVAuTMdhvUd8hvYbp5jBbMdleeVuasLgosqQSPI1jJISoLHwG9lHQftNQ30ckhuXBTGVkTBYAqp+kvHfCMVFMFy9ph0bLuR8bOLX603GzIC08CpecPaHc1sHo4N+GYT839jNUSX85To2VCwVvhYF/71h9bCqCE/5x3lbqtF6B3/xHyWb+jo24jhz/AIm/UepOIAmnfb+6hZGD9QLZOaEDRLdrKHuW6KArG599h76oqGGUydVhJPYrqKoZE17yQLDj3hQnLfGZ1jKYW7NncsBHnIXLEFa1jYEhtfKtpQUrYg5tRpy181msaxB1S9klLrpY6bWJ+ql5MbxVge7KB+aVf3dKn5aQcvVUubED/Qo3HcGxU8TCZ1BDo3xsgsqqk2Y2XNl3HTofCoVWY32bFwT8cFQ5h6U8rX8Vz9HM+XETxKwdMga4BGYqwGYX1t3jTfQGMXPFSKZobcA3Vn4twdp3D5stlC2ysdiTe/vqvqaPpnZr28Fe0eICnjyFt9b7/ZOsLxeDChYZZow6gb5x0HTKfCpsFPIIwAL20VdUVDHSucTa5uufG+Y8L2EskckDShSyrnYh3Xa6WAanBTPJ1aVHdJFuCE+4dzdh8bhiA8ccjqVMTyAMGttY7qeh8D01Fcujc03toE62Rrha+6zLD8lTSHLHLhXO/cnV7DxKpdre7rVl7/E7a6rm0pcdCPNdIuW44ZAZsXGrI4LKkcr2KkEgkqttqivxKInoxudFYxYLUZOmIs0a3NgLb8SnvL+HixXEeyBcwnOQb5GYgXvsbDwFTJpZYYgdLhVMVNDLK4akHVX8cjYYf3ZPtkf9lqhe+zc/QKYMOp/4+pUXzVhcNgMOXMEboSoYEO3y0A9Z9fW/97Uy90k/VJv3qTFT08ehbpxt6KoR8Xk7QPDh8A+GYSESR4fvLlRmAcM5t3gB4ajYmwZmEbYnXFnAXsf7qrGipAKhmQ9VxAzN00PA8j2H1TDmHE4iQnt1jRFlkESpGiNlBtmYKNQQFtf22sRe1w8R6hu9hdU+KtkFi7a5tffTj3dvFRcvGsakYSDFSRhfVUHS3he1xXVTRZuszdR6ast1X7KGkxvFpBmbE4gj/wCQQPoD1RvflfkN78loIqOSSLpmgZOdxb46J1gZp8jLLPJJmsWDOzDS9hqT4/8Alquaakyi7t1Q1NVc5W7K6cFwksnD17FSWE73ykKbZF6kjqarcRY9x6ivMEmhZczWsRxF9bjvXVYeIINPhI9jO32E1Vn3lvNaNpw2TfJ6D6K5Qcbw5KxmQvLmyMo7xVtdw2gGh2qyk6jQXDdZaGF0xdkt1RcqT4XHhpwWhyZ9cwyIkmjWOZQoa1x1pA/My42+i6kgdDIWPtfTbXQ6rzh+W4LuphQZzdmsyknUi5Rh1P10SEyNyu1CZdCw303Tn+peG+Yf0kn8aj+7x8k37tFyWBbkDx8a1s0mVpPLkqOGPpHhtwLm2ug8exWPh0mHiQK2GjlfW7u73byyqQABWSfjMhccot4/ZegR+ykQYM77/wDj907PEorXGCwoHiUdvrLUgxOpebC9z3pT7O0cYJe6wG+wULx7jAn7MCGGMRgAFIwCe8xtfUhe8e7e1yT100EMD2RZpPzHfsWOqZ43T5IfyA6X49quqcR4hYKmHKgbBcIAB7Lpasr7xUnh6Fbw4fhbd3j/AJj5J3wx+JdrH2iuI86hrxRKLE21soNORPqC8Ztu4KNVw4Y2F3RkZradYn5pW5thAH9p+gt+6KqhJibuJ8gqcz0DeI9VE8f5phlgkjWZ2LLYA9pYm4PUW6VYYW2u98jMhOW+uo5KJV1dG6FzWb200KoKMysGRirDZlNj9IrbTQNkFiqGCodE4EKyrxo4tIYTaOSNGUszhVkAy2YsxHesDcH3VnK6gmbl6O5A7f7dbDB8Vpf8hnsCdRppx25dya4PCPLDijGbRxhSbbSFSTv1AXMfeDXEJbQzQxyfmkNu7TTzcQExidZ+IMeYvyxjTtJ38LBRnB+KvhZDJGFL5SveBIsSpOgIPTxq/lYHOylZ+Bzg243U7F6RcSN44focfvUz7q08SnTUvG4Vb5547KZ45BGD2kMbmwawJLXAN/Ko4qXQEsAuAU8aZs4DybKAw3H2Z1QoBmIG56m3Wno69z3BhA1TL6BrGlwJ0U3g8Q0UiyLa6kGx2PkaeliNiOaZjlBsrt6K2HwmQ9Oxb3d+OqVzOhcc+gHHsXVEwiYjs+ahOapy2KnFiB2j6Hc97f8AbVphdLFl95abl2oPIH58/JTMVxOaRraXZrLAjmRxPZyHj3eOVeKHDYqOVVDEBhYmw1UiusXk6OAuHMLnAaYVNY2Im1wfgrzJz/iT6scI9oc/vCst79IdgFu2+ztON3OPl9FE8d5mmnw8plRJcgjyxqgGZmmiQbhrm5HQ1KopJJ3lpdbtCgYlRQUTWPYzNqQQ7UHTwUYvEQiiGQZJpFc9lG2iARuw7QqACdNrfTckOVEGaNzw4loB1PHuHLtXFHUhk7GFjWucRo0ajXiTex5Dfjoo/jHEo5S0a5g8UjIwZma4BYBgWJte22ns6m3wqn6Ik8CAeP8AfJZ/Havpw0HQtLhawHjcAeR25qLq5WaXkjp08KadA0uDrahPNne1hYCbHccDZJau7WCbvcq18BSVuH/ECQsuKe/Z5r27KP5vmdqzeJB5cMl79nitdgboG36a1rceei7f0hjoxviF/KRv3lqpL6hvP++C0rYMNkI/J5gfMJnj1MeJmdXZGLk5hbQg3BANr+zrepcldqGSsu1p7QVX0mEAwmSGSznjW9nDytf5q1ei27YyVyxY9hludz8YpuTfxNLFVtkb0TW2AJO990ziWGvhIne+5Nm6NsNB3/Jak0YPSnFVL0BQhfLjLWqe26y4NlduS+dhAnY4hS6qPi3UKWH+BrkXHgem1U9VTZQZGNvzAV1RVJlcInvtyLibeO6a8483NijkjBSAbg7ufFrHYdB7z0tNo6bIM7h1vgoVbUZnFjTcDjzVSn2qTMeqokQu5bK3pA8MP0Gpl/8AxWMNb2eqtjV9nqvGG52aWSOPskUPJGvrEkXdRptSsqy5wFkNqi5wFlmqcMW+mY+z/YVGNTJsB6LVt9l6AAFz3ebR8l6m4SQpbI9gCb5WsLeJtUugllNTHcaX5KNiGCYbBTSPY7rAG3XB17lE1tVg1I8GxMCNbEQiRD8oFgy+yxAI8vr6VV4nSVUzL0suRw4WBB77gkHtHkptHPEw2lZceoWrcJ4fAkNoVAjkGbr3gwGpza7WrymurKqSo/8AcOJew24aEHs00K18McQjtGLNOvmqFxLCYUYp4oyIQiEs+V3F8yALa9/lb7aVrYXVVRStmqpNDtoD8LIoHxwVRjpo7mxuL24jndc14fB+Np74pR+7SdFHwkHkVdCqqONOf+QWh8tWTDoqkSD5yiSx26FPKrKIWYNbrL1ji6d5ItrtyXXmRr4PEXX+6k1yt80+K1Jp/wBVveFCn/Td3FYrhnCsCyK46q17Ee1SCKvKiEyMLWuLTzFtPPRUcMgY4Ei/YVo/KEGFcGXDxmNvUcEtps1rk2I2P8K83xx9fA7oKl+YHUbajwAI7vjutfh/ukg6WJtjt3L1zamDhHazQ9pK/qi7DMVAGpBsABbz9tLgLsUqj0NPNkjZvoDa5J0FrknXs7UxiQpYv8kjLuPqqNy+qTY6JWQBHZu4hKgdxiLE3PStfi5EFC4vJdltvYE6jkLeQVbhEz21gkjs069oGik8dx/CxyPGMCWKMy3bFSa5SRfKqjw8aj0+EQyRtkv+YA+YvzVrN7TVrXll9iRs36Ltw7mlck7R4OBCqKdTK97zRpY5n271LU0UdNHmZx0S0NfPiFQ2OVxsLkdhtwUd/WcqxdcLgUY3JYYZMxvuSzEkk3qAal5Fjsr5uDwA5ruvzuPom/EuOSYlLOY7KwICRxpqQ1ySgBPvq2weVzpHA8vmqD2koo6eFhYDqTv3KLq/WPRQheWNcu2ShTvLHHY4ImR1YkyFgVAOhVBbU33BrF4xSyyVAfG62nbzK0FJWxQR5Hgm+vBWGDm6D/iSJ7nH6t6qnQVzR1XH/l9VMGIUTt/gpAYiVvhRGNjutiqyE2hJkA7+dCtraddSK17WMIZdh+uirC5132cPopvkR5DIe0kSQ9me9HhgqHvLqmJQBZB4iw1v800zURxtF2Nt46+W4T8EsrtHuv8ADz2V6qIpKKEL5etWuKypXm1cELq6UV0kK5Yk6H2GmJz1U7COstNgnxthkw8Kiw1EMA9/erzt+KNDiLjyK9KZh2FhouT/AHwTvBTcQ7SMsVVM6ZgFgF1zDMO6t9r7V1FigdI1ubcgbcyknpcNbE8sGtjb829tFdsJC1iWJsbFbM40sN9a0AWXNll3O+JkGIxKdpJk0GTO5WxjU2yk2qDC93vzRfTMPktM6niODufkF8jtbC+l+O6pFbdeZLpAqllDHKpIzG17C+pA9lcSFwYSwXNjYczwC6YAXDNsrTxHnqUyL2ACRJoEYAlxt3vDToNvE1k6T2SpxCfejmkduRplO+njuTvyCuJMYkzjotGj1703wuJhxeMZ3fsA8Bz3Gazq8YFrbgi2vlXJoXUtN7vI7qtPVPYdduGt1cYbVmSr6aFl3Fuo+d1JDgeFO2OQe1bfa1ROght+oFoPfqvjTnz+y6y8xPhWTCRMjRtGWE4Gt/jACupX5AFiDvVpHCPdS5huRtbis5JMH4h/mbYE6gnbTYnRHE+diEcKVxEUirHZ9LEoc/qqpO408+l6WlppnyOa8lugsbC4PZcW9CucSkpmU7XRZSbuBsb6cOJt6X7VRGNz4fZWmGgWTJuVZMHzJ8Gwqw4cfGNdnkI9UnSyg7kKBqdPbWbqMC9+rzUVR6gsGt5gcXcgSToNeZCtI8Q93gEcW51JScU5jGKwvZzC00ZDI4Gj/JII+SbG/gbdKWhwM4dXGanP+N4IcDu3iCOYvpzF+PBJ6/3mDJJ+YbHmorlRrY7D/l2+lWH7a79otaGUdnzC7wr9dv8AeBUzxTjeESaUfAldhI4ZmfdgxubWO51qupMNxCSBh96IaWtsA3YWFhuFLmrKVkjh0Nzc3uf+104bzHCVmK4HDgJGGKkAh7zQrZu6LgFs3tApyXD5aZpklmdJfSztu+1ypeGzsqagRxt6PfVu+3gvf9emX73hMFH7If4MKi9MeAC0v4W0/mkefFRvG+ZpsXHll7OyOpAjQLqQ411Jq2weUuldfl81n/aOhjp4GOZfV3E9hUFWiWNRQheHrh66apXgHB5J43ZIy4VyDa1x3UNrXv16CsriQlMoLOXzWxwiPD3wH3oC99L32sOI7U4m5fkW98PKP8kn8Kr3OnG4PkrMYTg0h0IH/n9SrViZYlaVG+BjtO64kOJhZrNmsz2Kk3G62rSRZi1p62nKx9FkZMoc4aa87j14qf5ByCZlj7IL2ZsIsa86jvL/AHLDu/lfxpqruW3N/FtvVOU1g6w9Df0V+qApyKEL5fFa+6ypSVyhFCE3xXqn2GotQdFJpxqtVg5riEaXV7hVB0W17D/FXlElC/pHajc/Femw4ZMWNdcagc/ovUHNkbOihG7zqupXqwG1O01E4TMNxoR8Qup8MkbC9xI0B58lokEi5V7y7DqPAVsVjllHPWEdsTinSN2SwOdUYrYRJc5gLWFj9FQImO9+abG2ZvDuWo6eEYM5heL5H6XF/wB3BUMVul5gihCRqQpQnPL6oZyHfs1Mbd7Kz65kIGVddbVnsXDTHZxtqO1an2dc9tQCxuY2OlwPUqxfAYPxtffDMP3aoejj/n6FbL3mpH/8D/yanr8JSRoETExFzGAq5ZgWtJMbjue3/wCpqT7i+Vgew6AWv4qsbjMdNK+OVhBLr2uOQHyUZjcInZsRisM1lYhQ0l20vZQYxck/WalQ0FV07Hv4Ec9gVFqMaoXUskUbbZmu2y7kd6rda1YBFCEGkOyAuvBcYsOJhle+RHBa29tRp9NVVfAKhhiOodorOif0Zz8lsmA5JwM6LiOxDdsBL3zKT3xn1Akyg69KgNlkhaIgdG6eWindDG/r2318035r4PhsDhJZYsPh81lBDpmBUyR+sGbUXsd9wK7jJneGSE2Q55pwZIhZw5fZZq3OuX1Rg4/yYINPpBqb7pRt3I8wopxCvfz9U2xnM74pOzaZZApDBVWNbbi/cUeP10/C2na60W6izOqHNvLeyYipoUJFKheJK4fsu2DVWbkflxsXHMyuq5HAswJvdQdx7Ky+I05lkBB/t1s8FxJlLC5rmk3PyU5Nyti4lZlmUBVLdyWRTYC+gsKgGmnbs71KtxitA49eP/6tPzTHhXME78QjUTymGSYdwsbZCdrE6VNBOZYlz3tqMt9LrWuG4RFkLKoBta9hfcdbX6V286KwbupauF2ihC+Xq1qyqKEIoQm2K2NQ6kqZTDVbL6NGXEQydokXxZRFIijXTLuxykk6b1UVVNHHlLRuLq4p62eUODnHQ23KsvFcZhsNE8jyIgUbg6gnQd1NTqR0pgMJ2C7LxxKovLPpKQuY8USYy7ZJxmHducvaIDtbqB7RuanPo8zA+PyUNtVleWPV45geJsFOVKMGgkKkEEG8bWIPWokZtK0HmPipTwXRmw4FfP61pgs2UtKkSNSFKFK8jYOObGhJjZOzkJObLqLW1qixBjXts5X+GVL6ZwkZvY7rRW5UwV9Hb3Sr/CqoUkPP1V3+O1P+vl91D8v4m/Emw8eGjdMKwTtySZFRjIwa9wN2I2NWMDWxwloceztVPUzOnqOlcBc79nquLwzJBODg5cKDG1+xjDo4yt99MpJRRfdNbM3gKngtL29fNrx0t3W+ariHBrupbThrfvVEqzVaihCRqQpQvXCsUYsTDIBmKOrAaakHbUEfVVXVua1pLtAN1a0MbpHtYwXJ271I4pMRISWkNiScoZgoub2VRoAOgqH+M0Tdrnw+quv/AEviT9SWj/y+gKh+J8NI7NSQM7Fbi5tfKLnbxo9+jrL5AdOfb49iYqMJmw4t6YtOba1+FuYHNXyD0AxD75jZD+TEq/axqJZF005l9GuG4bB20M0sjlljIcplsbteyqDe6jr1NTsO/W8D8lCr9YvEKqCr5UaKELnJTUmy7Zupzk+LGssvwMuAGXOFdV1INrhiL7Gq5robkS+CsnNmsOi8VNy4ri6gq6ylSCG+KRxlIN+8qm2nW9dObSlpta65aaoOGbZRvL+FYY7DNlbIJE71jl9Y/K2ql/cnZmn3kG3JbhgGF9+n8Kccp7VIVwu0UIWV/cib8bX9Cf5lXH4oP4ev2VV+G/7eiT7kTfja/oT/AK6PxQfx9fsj8N/29EH0RP8Aja/oT/MpPxQfx9fsj8N/29FA8w+jtoB+Ehv+kR+/TMldn/b6p6OiyHdSXIPKMGKEwmLnsiijK2W9wbk6eVPz1ckbGFvEJiGlZI9+bgVMc38gYOPBzNEpWQAZWLsbHOvyb2OlQ3V0z9HHRTG0cTTcDVZtw7l6Qm2R3A+ajG/0XtTVRiTo4hHCDm520H3VlhuDRTSmaqe0M4AkAu9dB6nuVgw3Lk7lVGHlUMQuYwuAoJAzagaDeqKNkvStkcCdQde9bCpq6QU7omSNAykAAjloBZTg9ET/AI2v6E/zK1v4oP4+v2XmX4b/ALJfuRP+Nr+hP8yj8UH8fX7I/Df9kj+iJ7fha/oT/MoOJg/t9fslGG/7eiqsfLS4fFASYgBQGBbsmNtNO6GJ3qsrZmysN9PVTYcPfL/iZqfp4qVbAYbpjE98Uo/ZVVkiP7x5J44BWD9nw+qjeGcOhjxE7PJhXR8uUzrKFNr+qUNwfG9XFLM2NgFz4cVEnpzDZklgRz4K1rys0i2WLCKJBYOhxYsGHrgHutob2OhqWKob3PomvdriwA1715+5E342v6E/zKe/FB/H1+yb/Df9vRJ9yJvxtf0J/wBdH4oP4+qPw3/b0XmT0Rtb8LX9Cf5lcnEwf2+v2SjDf9lBLyN2eJhDTB17WMEZCtxnFxcPcVEnqBK0tI3UymhdA8Pa7UajRTHE8ZBBNJEuDhORit3aRr262LVnJJI2PLQwaLe01NUzxNkdO4XF9AAoPjEQxZjyxwwdk1/i4yM2a3rEtrbJp7TU/DqgHMA0DbbxVLj1C6LoyZHO/N+Y35bLVMTxrDLm7zOFy3ZI1Ze9tZwtj7jp1p58oYSDwVdBQyzBpbbrXtqNbbqM44mF4lH8FgxadpcSaXk0XQ6AgfKqfCX07ukc02VVKGztyBygfuRP+Nr+hP8AMqX+KD+Pr9lF/Df9vRH3In/G1/Qn/XS/ig/j6/ZH4b/t6JrxD0UsiFvhSm3/ACT/AK64diId+31+y6bh1v3Lv6N8E2G+EJbtczR3straOPOqatrJGubkjLr724eis4KdtjmdZXKWEFGuirdW008D5U7E57m3eLdn12XDgAbA3VTPEVw+AmVJgk6klVEgDasuoS+ul+lS6aIvcLjRMVMoY02OquXLEoeOJy2Z2iQsbg6lVJPkb01M3K4jtTkTrgdysFMJ5FCEUIRQhFCFQ+dWvelSqv8AD8fjVQLBBZbAZlwwOaw3LZe8fOq6apqc5aBoNtFpqXD8NMLXyOAJAJ6wGq64tuJOjdsJBD8u8caC1+tlDb+FELqlzxmGnkuKyHC2QO6IjNw1J+yreP4vikfsIp5UQAZVRioFxc2y66k/XUuR+XVYqQTy1BhiP9snWE4hN2yK8s1w8eZWd/nA2IJqqL5Q8XJ3Xo1Oymlp3ZWNuG8hy3B4/VbgKuligloQueIPdb2GhCyiXDRzY4JKbI2e5zZdlJGp8xSOjEgylPQ1D6d/SM3HPtUvLyfgztI/ukQ/spv3CPtU78eqP9fL7qkc88NWBlVCSo2JsSdCdwK6yBgyjgqDFpnTf5Xbk8O5avy6/wDZ8P8Amov1Fp8bJyP8o8FZKbT6KELji2spoQqFjBfERn/mIf8AvFKhcOOcfgjxMqnAQu6uQXcglj42KG301UzTMa8jID3/APS1tHh9RJTscKhwBGw4dn5kwn4uMSpAgjhCW+9jfMG30HhUmkn6QnqgW5KuxehNO1hMhde+/DbtVaweKkjjVBKQoGqgAB7EkXN7jex8QKJsRglLnOjOY2/dpp4BT6bBKmARsZKMrb36gvrrzPyspz0W4JUx2YEm8cg6W3U9PZUn8Vkqjkc0Ab6XVVWez8FBF0rHkuuBrbj4LYq7VSihCjuPfeWoQqNynpLP3yjdy1rajv3GU79PZXQXLmk6hWaIBRlu7eLMG1ufG1q7A0XA00VW5r4NAcNiJDGDMvqtc5t16A67npUmjlc14bfRMVkTXNLraqV5K5dw8PYzxqRI0S5jmJBzKpbQnTUUlTO992k6XS00DGWcBrZXgVCUtFCEUIRQheZDYGhCoXMmpNKlTfD889hGkIgzZFC5i9r28stWkGGdKwPLrX7PuqSpxboZTHkvbt+yb4znqScGIxIqv3TqSfdtXc2GsjjL8xuFzT4s+WVrMoAKp/GMNIcReON37q+orHbzANjcCqGVmbRSpJJYarpIxfRSeF4RincOYJixYMSY2HUHqB/4KrHRzPfcgnVei0k1HDB+dt3AXHLTYAbLawauVjEtCFyxXqN7KELFuZ4FaVg79mh3cqz28O6upudNPGnYZhC8PPBI+mdUjombnb4qF/onDdMdH74Zx9qVYDFozw/vkozvZ6rHD4fVWbFctnEYXDRwyRtlRmz2kysA7DQZc3XqOlV0zhM8ubxST0b2xiJ2hCunLmJXso41ZXMQSJyhJAZQARqott1rssc0ahdxEWABvZW6mFIRQhNcf6tCFSsdHZwfAg/Qb1zI/Iwu5AnyXTRcgJ5ieGQs7O8MRZjcls5ufe9qx7sZLzcRNv23P0VuyedjAwSkAbW0TDiGFhCkRLErXGYRqoNrNvbXc9atsIq5Z3OD2BoAFrC3zN1Dq5XyABzy7vN7JliPhCxYYricHCzB8+QQ/GWksBEBGczAaW8a1kUMAc4dGSNLabacdlSy1FQ4NJkF9b638t1YOXVn7cGT4dls3384ZY9vmR96/hTc2TJ1cvhmv66LuIvza38bfJW+oalIoQmHGlvEaELL5OCiaR8xK2tawB3v4+yqnFZjGGaXvdW+FVLoC+w3t815j5bKspSUixHybdR1BqtjryCNPIq0fXMeOvGD/e5X8wESPr3b6AEjXx0rWNWRco/CYtxxXssx7Psc2XQ97xuRf66iukd0+S+llaNp4/w/prdbNa/Z8FcqeVcihCKEIoQueI9U0IVN4xBc0qVS/BeDQmFGaNCxFySiXOp+Vlv9dddI+1rm3em+iZe9hfuTrinD0EEgUW7jWtcdPAVzcldaDZZVxjETl/g+fFQoFBSeGR0QMSbq4DAEaePvXUlxrhGM9weYNvQqRHEZRkyuvwcASPEfTUcimuJwJeOKObFZjEVZ8s1zN3T3QzN5C99ibdbiM2tjbK8i2trX2HP+hWbsKmfBECw3bmzWGp105b8CbaeS3JKcVKvVCFyxI7p9lCFlPMfD1dyJH7JDfNIRmC9bkX16D31y8AtN1JpXuZM1zRc8uagG5bwp24nB74yPtemejb/JXpq5+MDvP7K6YaU4TC4YwqcYArJeG+oMjNmFg2gItUymiDuqXALOYjM7pC8sNyduI0UNybzA8TTgYWZ+0xBYlAT2ZY2yv3dx12q1qYQ4A5hoPNU1NMQXDKdT5LX6plbIoQuGLGlCFV+NYW8cn5Dfqmg7FLlLuqOOiyGPhzv4sfIFqrBWNt1WlSP/AEbUDWWVg8z8bK6+j3gMivMXjdVMYsWjZQSHB0J30qTTyueTdpHeuH4MygGYTNeTpYcO3cqSbl5nWOP4HBaLNkz4rEaZ2zNfs4xufM2q8bUtaSc5ubXs0cPFVTqYuAGQabalTPAOWmhmWUxYRLA3MYmaTUEaO7W9ulMzVIezLdx77W8k7FAWOvYDuurbUNSkUIXOeLMpFCFWMdyxIxvHII/Huhr/AE1GqqRlQAHcFKpqhsJJc3Nftsmv9WMWCD28J8jGw+tW/ZVf+EM4OU336mI1jI7nfZWefCktcD67a1dg2VMRdQkPBpRxL4RYdl2WS+YXzezwqMWOM+fhZWbamMUHQfuzX7LK00+q5FCEUIRQheJtqEKCxmHv0pUqqXEBj+1ZYWkWIWy2ZVFrC9tb73qumbUmQ5b28FpKKTDGU7TMAX8dCTufDZOeFcuY95I3lnugdSytNIbgEXGW1jp41zHT1AeC53qUtRiWH9C5kcepBAOUDX4r1jeT5pMX2na5YgAOzEa3ZgSbs++Wx2B3HtvZuEZb+UZuZ1VDFUyR9XMcvIEjVTGG5PABzTNdgM2RVQG2aw6n5Xj0FNCJrSS3Tb0+KdfXyPYGuANr+N7eVraEG6tKinFCS0ISEUIUJxLlqOYEPqraEUHXQrtj3McHNNiFDN6MsEfkuPyZG/aSKbMTVNGKVI3N/AfRT3DeBJBCkMZbLHmClrMbMxYg2A6mnGjKLBQ5pXTPL3blcOA8uDDNMQ+btpDKQVHdJvoLHbWn5ZzIBcbCyixwhhJHE3U9TCeRQheXW9CE2fBA0JbpE4eooGmyCb7p2FtQkQFoQloQihCKEIoQihCKEIoQihCKEIoQihCKEJCKELk+GBoQkXCL4UIXYC1CEtCEUIRQhFCEUIRQhFCEUIRQhFCEUIRQhFCEUIRQhFCEUIRQhFCEUIRQhFCEUIRQhFCEUIRQhFCEUIRQhFCEUIRQhFCEUIRQhFCEUIRQhFCEUIRQhFCEUIRQhFCEUIRQhFCEUIRQhFCEUIRQhFCEUIRQhFC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0" name="Picture 4" descr="https://encrypted-tbn0.gstatic.com/images?q=tbn:ANd9GcQiM0lZ-7zaI2gpj-jXUtK6zVChL8ZxrDM2X-unlkENMcvCjMwlu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630479" cy="241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1.gstatic.com/images?q=tbn:ANd9GcRvzgmm-dB9tmyQ8Yd6Aqf5QAYB1lY7KN1KA8sWSnzDnDRKCbZh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24" y="2492896"/>
            <a:ext cx="3842792" cy="201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464496" y="4697849"/>
            <a:ext cx="1907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FF0000"/>
                </a:solidFill>
              </a:rPr>
              <a:t>C) </a:t>
            </a:r>
            <a:r>
              <a:rPr lang="en-US" sz="1600" dirty="0">
                <a:solidFill>
                  <a:srgbClr val="FF0000"/>
                </a:solidFill>
              </a:rPr>
              <a:t>p</a:t>
            </a:r>
            <a:r>
              <a:rPr lang="en-US" sz="1600" dirty="0" smtClean="0">
                <a:solidFill>
                  <a:srgbClr val="FF0000"/>
                </a:solidFill>
              </a:rPr>
              <a:t>olitically and economically re-centralize the Mediterranean area.</a:t>
            </a:r>
            <a:endParaRPr lang="it-IT" sz="16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www.formiche.net/wp-content/uploads/2013/03/Freccette_Bersaglio_CentroR40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20" y="4509120"/>
            <a:ext cx="2748979" cy="189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2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03648" y="332656"/>
            <a:ext cx="6192688" cy="34163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</a:p>
          <a:p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EXIT 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 </a:t>
            </a:r>
            <a:b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“MEZZOGIORNO” 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ITALY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Software logis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6432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xfrm>
            <a:off x="683069" y="-13420"/>
            <a:ext cx="7777363" cy="706116"/>
          </a:xfrm>
          <a:solidFill>
            <a:srgbClr val="C0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  <a:t>AN «INDUSTRIAL LOGIC» TO EMPOWER </a:t>
            </a:r>
            <a:b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  <a:t>THE “MEZZOGIORNO” OF ITALY? /1</a:t>
            </a:r>
            <a:b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it-IT" sz="2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72753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The </a:t>
            </a:r>
            <a:r>
              <a:rPr lang="it-IT" dirty="0" err="1" smtClean="0">
                <a:solidFill>
                  <a:srgbClr val="FF0000"/>
                </a:solidFill>
              </a:rPr>
              <a:t>European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Treaties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are </a:t>
            </a:r>
            <a:r>
              <a:rPr lang="it-IT" dirty="0" err="1" smtClean="0"/>
              <a:t>characterised</a:t>
            </a:r>
            <a:r>
              <a:rPr lang="it-IT" dirty="0" smtClean="0"/>
              <a:t> by a “</a:t>
            </a:r>
            <a:r>
              <a:rPr lang="it-IT" dirty="0" err="1" smtClean="0">
                <a:solidFill>
                  <a:srgbClr val="FF0000"/>
                </a:solidFill>
              </a:rPr>
              <a:t>liberalism</a:t>
            </a:r>
            <a:r>
              <a:rPr lang="it-IT" dirty="0" smtClean="0">
                <a:solidFill>
                  <a:srgbClr val="FF0000"/>
                </a:solidFill>
              </a:rPr>
              <a:t> of </a:t>
            </a:r>
            <a:r>
              <a:rPr lang="it-IT" dirty="0" err="1" smtClean="0">
                <a:solidFill>
                  <a:srgbClr val="FF0000"/>
                </a:solidFill>
              </a:rPr>
              <a:t>solidarity</a:t>
            </a:r>
            <a:r>
              <a:rPr lang="it-IT" dirty="0" smtClean="0"/>
              <a:t>“. In </a:t>
            </a:r>
            <a:r>
              <a:rPr lang="it-IT" dirty="0" err="1" smtClean="0"/>
              <a:t>particular</a:t>
            </a:r>
            <a:r>
              <a:rPr lang="it-IT" dirty="0" smtClean="0"/>
              <a:t>, the </a:t>
            </a:r>
            <a:r>
              <a:rPr lang="it-IT" dirty="0" err="1" smtClean="0"/>
              <a:t>dimensions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explain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“</a:t>
            </a:r>
            <a:r>
              <a:rPr lang="it-IT" dirty="0" err="1" smtClean="0"/>
              <a:t>liberalism</a:t>
            </a:r>
            <a:r>
              <a:rPr lang="it-IT" dirty="0" smtClean="0"/>
              <a:t>” are: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232274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it-IT" dirty="0" smtClean="0"/>
              <a:t> the free </a:t>
            </a:r>
            <a:r>
              <a:rPr lang="it-IT" dirty="0" err="1" smtClean="0"/>
              <a:t>circulation</a:t>
            </a:r>
            <a:r>
              <a:rPr lang="it-IT" dirty="0" smtClean="0"/>
              <a:t> of </a:t>
            </a:r>
            <a:r>
              <a:rPr lang="it-IT" dirty="0" err="1" smtClean="0"/>
              <a:t>persons</a:t>
            </a:r>
            <a:r>
              <a:rPr lang="it-IT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it-IT" dirty="0" smtClean="0"/>
              <a:t> a </a:t>
            </a:r>
            <a:r>
              <a:rPr lang="it-IT" dirty="0" err="1" smtClean="0"/>
              <a:t>disciplinated</a:t>
            </a:r>
            <a:r>
              <a:rPr lang="it-IT" dirty="0" smtClean="0"/>
              <a:t> </a:t>
            </a:r>
            <a:r>
              <a:rPr lang="it-IT" dirty="0" err="1" smtClean="0"/>
              <a:t>immigration</a:t>
            </a:r>
            <a:r>
              <a:rPr lang="it-IT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it-IT" dirty="0" smtClean="0"/>
              <a:t> a fair economic </a:t>
            </a:r>
            <a:r>
              <a:rPr lang="it-IT" dirty="0" err="1" smtClean="0"/>
              <a:t>competion</a:t>
            </a:r>
            <a:r>
              <a:rPr lang="it-IT" dirty="0" smtClean="0"/>
              <a:t>; </a:t>
            </a:r>
          </a:p>
          <a:p>
            <a:pPr marL="180975" indent="-180975" algn="just">
              <a:buFont typeface="Wingdings" pitchFamily="2" charset="2"/>
              <a:buChar char="ü"/>
              <a:tabLst>
                <a:tab pos="180975" algn="l"/>
              </a:tabLst>
            </a:pPr>
            <a:r>
              <a:rPr lang="it-IT" dirty="0" smtClean="0"/>
              <a:t> an </a:t>
            </a:r>
            <a:r>
              <a:rPr lang="it-IT" dirty="0" err="1" smtClean="0"/>
              <a:t>equilibrted</a:t>
            </a:r>
            <a:r>
              <a:rPr lang="it-IT" dirty="0" smtClean="0"/>
              <a:t> and </a:t>
            </a:r>
            <a:r>
              <a:rPr lang="it-IT" dirty="0" err="1" smtClean="0"/>
              <a:t>sustainable</a:t>
            </a:r>
            <a:r>
              <a:rPr lang="it-IT" dirty="0" smtClean="0"/>
              <a:t> </a:t>
            </a:r>
            <a:r>
              <a:rPr lang="it-IT" dirty="0" err="1" smtClean="0"/>
              <a:t>growth</a:t>
            </a:r>
            <a:r>
              <a:rPr lang="it-IT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it-IT" dirty="0" smtClean="0"/>
              <a:t> social and </a:t>
            </a:r>
            <a:r>
              <a:rPr lang="it-IT" dirty="0" err="1" smtClean="0"/>
              <a:t>territorial</a:t>
            </a:r>
            <a:r>
              <a:rPr lang="it-IT" dirty="0" smtClean="0"/>
              <a:t> </a:t>
            </a:r>
            <a:r>
              <a:rPr lang="it-IT" dirty="0" err="1" smtClean="0"/>
              <a:t>cohesion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3048" y="4277995"/>
            <a:ext cx="401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/>
              <a:t>Nevertheless</a:t>
            </a:r>
            <a:r>
              <a:rPr lang="it-IT" dirty="0" smtClean="0"/>
              <a:t>, an </a:t>
            </a:r>
            <a:r>
              <a:rPr lang="it-IT" dirty="0" err="1" smtClean="0"/>
              <a:t>excess</a:t>
            </a:r>
            <a:r>
              <a:rPr lang="it-IT" dirty="0" smtClean="0"/>
              <a:t> of fiscal </a:t>
            </a:r>
            <a:r>
              <a:rPr lang="it-IT" dirty="0" err="1" smtClean="0"/>
              <a:t>constrait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the global </a:t>
            </a:r>
            <a:r>
              <a:rPr lang="it-IT" dirty="0" err="1" smtClean="0"/>
              <a:t>crisis</a:t>
            </a:r>
            <a:r>
              <a:rPr lang="it-IT" dirty="0" smtClean="0"/>
              <a:t> and a </a:t>
            </a:r>
            <a:r>
              <a:rPr lang="it-IT" dirty="0" err="1" smtClean="0"/>
              <a:t>lack</a:t>
            </a:r>
            <a:r>
              <a:rPr lang="it-IT" dirty="0" smtClean="0"/>
              <a:t> of </a:t>
            </a:r>
            <a:r>
              <a:rPr lang="it-IT" dirty="0" err="1" smtClean="0"/>
              <a:t>shared</a:t>
            </a:r>
            <a:r>
              <a:rPr lang="it-IT" dirty="0" smtClean="0"/>
              <a:t> </a:t>
            </a:r>
            <a:r>
              <a:rPr lang="it-IT" dirty="0" err="1" smtClean="0"/>
              <a:t>policies</a:t>
            </a:r>
            <a:r>
              <a:rPr lang="it-IT" dirty="0" smtClean="0"/>
              <a:t> on </a:t>
            </a:r>
            <a:r>
              <a:rPr lang="it-IT" dirty="0" err="1" smtClean="0"/>
              <a:t>immigration</a:t>
            </a:r>
            <a:r>
              <a:rPr lang="it-IT" dirty="0" smtClean="0"/>
              <a:t>,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contributed</a:t>
            </a:r>
            <a:r>
              <a:rPr lang="it-IT" dirty="0" smtClean="0"/>
              <a:t> to the </a:t>
            </a:r>
            <a:r>
              <a:rPr lang="it-IT" dirty="0" err="1" smtClean="0">
                <a:solidFill>
                  <a:srgbClr val="FF0000"/>
                </a:solidFill>
              </a:rPr>
              <a:t>persisiting</a:t>
            </a:r>
            <a:r>
              <a:rPr lang="it-IT" dirty="0" smtClean="0">
                <a:solidFill>
                  <a:srgbClr val="FF0000"/>
                </a:solidFill>
              </a:rPr>
              <a:t> gap </a:t>
            </a:r>
            <a:r>
              <a:rPr lang="it-IT" dirty="0" err="1" smtClean="0">
                <a:solidFill>
                  <a:srgbClr val="FF0000"/>
                </a:solidFill>
              </a:rPr>
              <a:t>between</a:t>
            </a:r>
            <a:r>
              <a:rPr lang="it-IT" dirty="0" smtClean="0">
                <a:solidFill>
                  <a:srgbClr val="FF0000"/>
                </a:solidFill>
              </a:rPr>
              <a:t> South and North of Italy, </a:t>
            </a:r>
            <a:r>
              <a:rPr lang="it-IT" dirty="0" err="1" smtClean="0">
                <a:solidFill>
                  <a:srgbClr val="FF0000"/>
                </a:solidFill>
              </a:rPr>
              <a:t>which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is</a:t>
            </a:r>
            <a:r>
              <a:rPr lang="it-IT" dirty="0" smtClean="0">
                <a:solidFill>
                  <a:srgbClr val="FF0000"/>
                </a:solidFill>
              </a:rPr>
              <a:t> the </a:t>
            </a:r>
            <a:r>
              <a:rPr lang="it-IT" dirty="0" err="1" smtClean="0">
                <a:solidFill>
                  <a:srgbClr val="FF0000"/>
                </a:solidFill>
              </a:rPr>
              <a:t>worst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among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Eropean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countries</a:t>
            </a:r>
            <a:r>
              <a:rPr lang="it-IT" dirty="0" smtClean="0">
                <a:solidFill>
                  <a:srgbClr val="FF0000"/>
                </a:solidFill>
              </a:rPr>
              <a:t>.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148064" y="882000"/>
            <a:ext cx="3744416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In </a:t>
            </a:r>
            <a:r>
              <a:rPr lang="it-IT" dirty="0" err="1" smtClean="0"/>
              <a:t>fact</a:t>
            </a:r>
            <a:r>
              <a:rPr lang="it-IT" dirty="0" smtClean="0"/>
              <a:t>, the gap </a:t>
            </a:r>
            <a:r>
              <a:rPr lang="it-IT" dirty="0" err="1" smtClean="0"/>
              <a:t>between</a:t>
            </a:r>
            <a:r>
              <a:rPr lang="it-IT" dirty="0" smtClean="0"/>
              <a:t> the North and the Mezzogiorno of Italy </a:t>
            </a:r>
            <a:r>
              <a:rPr lang="it-IT" dirty="0" err="1" smtClean="0"/>
              <a:t>has</a:t>
            </a:r>
            <a:r>
              <a:rPr lang="it-IT" dirty="0" smtClean="0"/>
              <a:t> to be </a:t>
            </a:r>
            <a:r>
              <a:rPr lang="it-IT" dirty="0" err="1" smtClean="0"/>
              <a:t>considered</a:t>
            </a:r>
            <a:r>
              <a:rPr lang="it-IT" dirty="0" smtClean="0"/>
              <a:t> an </a:t>
            </a:r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dirty="0" err="1" smtClean="0"/>
              <a:t>issue</a:t>
            </a:r>
            <a:r>
              <a:rPr lang="it-IT" dirty="0" smtClean="0"/>
              <a:t>, and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a </a:t>
            </a:r>
            <a:r>
              <a:rPr lang="it-IT" dirty="0" err="1" smtClean="0"/>
              <a:t>national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. </a:t>
            </a:r>
          </a:p>
          <a:p>
            <a:pPr algn="just"/>
            <a:endParaRPr lang="it-IT" dirty="0"/>
          </a:p>
          <a:p>
            <a:pPr algn="just"/>
            <a:r>
              <a:rPr lang="it-IT" dirty="0" err="1" smtClean="0">
                <a:solidFill>
                  <a:srgbClr val="FF0000"/>
                </a:solidFill>
              </a:rPr>
              <a:t>It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crucial</a:t>
            </a:r>
            <a:r>
              <a:rPr lang="it-IT" dirty="0" smtClean="0">
                <a:solidFill>
                  <a:srgbClr val="FF0000"/>
                </a:solidFill>
              </a:rPr>
              <a:t> to </a:t>
            </a:r>
            <a:r>
              <a:rPr lang="it-IT" dirty="0" err="1" smtClean="0">
                <a:solidFill>
                  <a:srgbClr val="FF0000"/>
                </a:solidFill>
              </a:rPr>
              <a:t>counteract</a:t>
            </a:r>
            <a:r>
              <a:rPr lang="it-IT" dirty="0" smtClean="0">
                <a:solidFill>
                  <a:srgbClr val="FF0000"/>
                </a:solidFill>
              </a:rPr>
              <a:t> the «Mezzogiorno </a:t>
            </a:r>
            <a:r>
              <a:rPr lang="it-IT" dirty="0" err="1" smtClean="0">
                <a:solidFill>
                  <a:srgbClr val="FF0000"/>
                </a:solidFill>
              </a:rPr>
              <a:t>question</a:t>
            </a:r>
            <a:r>
              <a:rPr lang="it-IT" dirty="0" smtClean="0">
                <a:solidFill>
                  <a:srgbClr val="FF0000"/>
                </a:solidFill>
              </a:rPr>
              <a:t>» with an «industrial </a:t>
            </a:r>
            <a:r>
              <a:rPr lang="it-IT" dirty="0" err="1" smtClean="0">
                <a:solidFill>
                  <a:srgbClr val="FF0000"/>
                </a:solidFill>
              </a:rPr>
              <a:t>logic</a:t>
            </a:r>
            <a:r>
              <a:rPr lang="it-IT" dirty="0" smtClean="0">
                <a:solidFill>
                  <a:srgbClr val="FF0000"/>
                </a:solidFill>
              </a:rPr>
              <a:t>», </a:t>
            </a:r>
            <a:r>
              <a:rPr lang="it-IT" dirty="0" smtClean="0"/>
              <a:t>by </a:t>
            </a:r>
            <a:r>
              <a:rPr lang="it-IT" dirty="0" err="1" smtClean="0"/>
              <a:t>adopting</a:t>
            </a:r>
            <a:r>
              <a:rPr lang="it-IT" dirty="0" smtClean="0"/>
              <a:t> an </a:t>
            </a:r>
            <a:r>
              <a:rPr lang="it-IT" dirty="0" err="1" smtClean="0"/>
              <a:t>organisational</a:t>
            </a:r>
            <a:r>
              <a:rPr lang="it-IT" dirty="0" smtClean="0"/>
              <a:t> and </a:t>
            </a:r>
            <a:r>
              <a:rPr lang="it-IT" dirty="0" err="1" smtClean="0"/>
              <a:t>productive</a:t>
            </a:r>
            <a:r>
              <a:rPr lang="it-IT" dirty="0" smtClean="0"/>
              <a:t> </a:t>
            </a:r>
            <a:r>
              <a:rPr lang="it-IT" dirty="0" err="1" smtClean="0"/>
              <a:t>rationality</a:t>
            </a:r>
            <a:r>
              <a:rPr lang="it-IT" dirty="0" smtClean="0"/>
              <a:t>, </a:t>
            </a:r>
            <a:r>
              <a:rPr lang="it-IT" dirty="0" err="1" smtClean="0"/>
              <a:t>applicable</a:t>
            </a:r>
            <a:r>
              <a:rPr lang="it-IT" dirty="0" smtClean="0"/>
              <a:t> in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sectors</a:t>
            </a:r>
            <a:r>
              <a:rPr lang="it-IT" dirty="0" smtClean="0"/>
              <a:t>, to </a:t>
            </a:r>
            <a:r>
              <a:rPr lang="it-IT" dirty="0" err="1" smtClean="0"/>
              <a:t>overcome</a:t>
            </a:r>
            <a:r>
              <a:rPr lang="it-IT" dirty="0" smtClean="0"/>
              <a:t> </a:t>
            </a:r>
            <a:r>
              <a:rPr lang="it-IT" dirty="0" err="1" smtClean="0"/>
              <a:t>wastes</a:t>
            </a:r>
            <a:r>
              <a:rPr lang="it-IT" dirty="0" smtClean="0"/>
              <a:t> and </a:t>
            </a:r>
            <a:r>
              <a:rPr lang="it-IT" dirty="0" err="1" smtClean="0"/>
              <a:t>welfarism</a:t>
            </a:r>
            <a:r>
              <a:rPr lang="it-IT" dirty="0" smtClean="0"/>
              <a:t> (</a:t>
            </a:r>
            <a:r>
              <a:rPr lang="it-IT" dirty="0"/>
              <a:t>A</a:t>
            </a:r>
            <a:r>
              <a:rPr lang="it-IT" dirty="0" smtClean="0"/>
              <a:t>. Quadrio </a:t>
            </a:r>
            <a:r>
              <a:rPr lang="it-IT" dirty="0"/>
              <a:t>Curzio</a:t>
            </a:r>
            <a:r>
              <a:rPr lang="it-IT" dirty="0" smtClean="0"/>
              <a:t>).</a:t>
            </a:r>
          </a:p>
          <a:p>
            <a:pPr algn="just"/>
            <a:endParaRPr lang="it-IT" dirty="0"/>
          </a:p>
          <a:p>
            <a:pPr algn="just"/>
            <a:r>
              <a:rPr lang="it-IT" dirty="0" err="1" smtClean="0"/>
              <a:t>Eventhough</a:t>
            </a:r>
            <a:r>
              <a:rPr lang="it-IT" dirty="0" smtClean="0"/>
              <a:t> the </a:t>
            </a:r>
            <a:r>
              <a:rPr lang="it-IT" dirty="0" smtClean="0">
                <a:solidFill>
                  <a:srgbClr val="FF0000"/>
                </a:solidFill>
              </a:rPr>
              <a:t>Mezzogiorno</a:t>
            </a:r>
            <a:r>
              <a:rPr lang="it-IT" dirty="0" smtClean="0"/>
              <a:t> of Italy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many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excellent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entreprises</a:t>
            </a:r>
            <a:r>
              <a:rPr lang="it-IT" dirty="0" smtClean="0"/>
              <a:t>, </a:t>
            </a: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>
                <a:solidFill>
                  <a:srgbClr val="FF0000"/>
                </a:solidFill>
              </a:rPr>
              <a:t>not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strong </a:t>
            </a:r>
            <a:r>
              <a:rPr lang="it-IT" dirty="0" err="1" smtClean="0"/>
              <a:t>enough</a:t>
            </a:r>
            <a:r>
              <a:rPr lang="it-IT" dirty="0" smtClean="0"/>
              <a:t> to generate manufacturing </a:t>
            </a:r>
            <a:r>
              <a:rPr lang="it-IT" dirty="0" err="1" smtClean="0"/>
              <a:t>ecosystems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able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to </a:t>
            </a:r>
            <a:r>
              <a:rPr lang="it-IT" dirty="0" err="1" smtClean="0"/>
              <a:t>determine</a:t>
            </a:r>
            <a:r>
              <a:rPr lang="it-IT" dirty="0" smtClean="0"/>
              <a:t> an </a:t>
            </a:r>
            <a:r>
              <a:rPr lang="it-IT" dirty="0" err="1" smtClean="0">
                <a:solidFill>
                  <a:srgbClr val="FF0000"/>
                </a:solidFill>
              </a:rPr>
              <a:t>endogenous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development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7410" name="Picture 2" descr="http://www.provincia.vs.it/resources/cms/images/20080310_FOTO_solidariet_d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34"/>
            <a:ext cx="1174018" cy="6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 bwMode="auto">
          <a:xfrm>
            <a:off x="683069" y="-13420"/>
            <a:ext cx="7777363" cy="706116"/>
          </a:xfrm>
          <a:prstGeom prst="rect">
            <a:avLst/>
          </a:prstGeom>
          <a:solidFill>
            <a:srgbClr val="C0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  <a:t>AN «INDUSTRIAL LOGIC» TO EMPOWER </a:t>
            </a:r>
            <a:b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  <a:t>THE “MEZZOGIORNO” OF ITALY? /2</a:t>
            </a:r>
            <a:b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it-IT" sz="2400" dirty="0"/>
          </a:p>
          <a:p>
            <a:endParaRPr lang="it-IT" sz="2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11560" y="779220"/>
            <a:ext cx="3600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In every economic sector, the productive tissue is </a:t>
            </a:r>
            <a:r>
              <a:rPr lang="en-US" dirty="0">
                <a:solidFill>
                  <a:srgbClr val="FF0000"/>
                </a:solidFill>
              </a:rPr>
              <a:t>fragmented </a:t>
            </a:r>
            <a:r>
              <a:rPr lang="en-US" dirty="0"/>
              <a:t>and the </a:t>
            </a:r>
            <a:r>
              <a:rPr lang="en-US" dirty="0" smtClean="0"/>
              <a:t>lack both </a:t>
            </a:r>
            <a:r>
              <a:rPr lang="en-US" dirty="0"/>
              <a:t>of institutional and </a:t>
            </a:r>
            <a:r>
              <a:rPr lang="en-US" dirty="0" smtClean="0"/>
              <a:t>social infrastructure, and tangible </a:t>
            </a:r>
            <a:r>
              <a:rPr lang="en-US" dirty="0"/>
              <a:t>and </a:t>
            </a:r>
            <a:r>
              <a:rPr lang="en-US" dirty="0" smtClean="0"/>
              <a:t>intangible goods is very serious. </a:t>
            </a:r>
          </a:p>
          <a:p>
            <a:pPr algn="just"/>
            <a:endParaRPr lang="en-US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860032" y="836712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/>
              <a:t>That’s</a:t>
            </a:r>
            <a:r>
              <a:rPr lang="it-IT" dirty="0" smtClean="0"/>
              <a:t> the </a:t>
            </a:r>
            <a:r>
              <a:rPr lang="it-IT" dirty="0" err="1" smtClean="0"/>
              <a:t>reason</a:t>
            </a:r>
            <a:r>
              <a:rPr lang="it-IT" dirty="0" smtClean="0"/>
              <a:t> </a:t>
            </a:r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the Mezzogiorno of Italy</a:t>
            </a:r>
            <a:r>
              <a:rPr lang="it-IT" dirty="0" smtClean="0"/>
              <a:t>, an area with 26M of </a:t>
            </a:r>
            <a:r>
              <a:rPr lang="it-IT" dirty="0" err="1" smtClean="0"/>
              <a:t>inhabitants</a:t>
            </a:r>
            <a:r>
              <a:rPr lang="it-IT" dirty="0" smtClean="0"/>
              <a:t>,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remains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one</a:t>
            </a:r>
            <a:r>
              <a:rPr lang="it-IT" dirty="0" smtClean="0">
                <a:solidFill>
                  <a:srgbClr val="FF0000"/>
                </a:solidFill>
              </a:rPr>
              <a:t> of the </a:t>
            </a:r>
            <a:r>
              <a:rPr lang="it-IT" dirty="0" err="1" smtClean="0">
                <a:solidFill>
                  <a:srgbClr val="FF0000"/>
                </a:solidFill>
              </a:rPr>
              <a:t>weakest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regions</a:t>
            </a:r>
            <a:r>
              <a:rPr lang="it-IT" dirty="0" smtClean="0">
                <a:solidFill>
                  <a:srgbClr val="FF0000"/>
                </a:solidFill>
              </a:rPr>
              <a:t> in Europe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3074" name="Picture 2" descr="Nemsys - Azienda logistica dei traspor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376" y="4709391"/>
            <a:ext cx="2557128" cy="14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107504" y="2647945"/>
            <a:ext cx="6846837" cy="4021415"/>
            <a:chOff x="107504" y="2647945"/>
            <a:chExt cx="6846837" cy="4021415"/>
          </a:xfrm>
        </p:grpSpPr>
        <p:grpSp>
          <p:nvGrpSpPr>
            <p:cNvPr id="6" name="Gruppo 5"/>
            <p:cNvGrpSpPr/>
            <p:nvPr/>
          </p:nvGrpSpPr>
          <p:grpSpPr>
            <a:xfrm>
              <a:off x="107504" y="2647945"/>
              <a:ext cx="6846837" cy="4021415"/>
              <a:chOff x="611560" y="2647945"/>
              <a:chExt cx="6846837" cy="4021415"/>
            </a:xfrm>
          </p:grpSpPr>
          <p:pic>
            <p:nvPicPr>
              <p:cNvPr id="15367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341" y="2806224"/>
                <a:ext cx="6838979" cy="3863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CasellaDiTesto 3"/>
              <p:cNvSpPr txBox="1"/>
              <p:nvPr/>
            </p:nvSpPr>
            <p:spPr>
              <a:xfrm>
                <a:off x="611560" y="2647945"/>
                <a:ext cx="3384126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 smtClean="0"/>
                  <a:t>Innovative </a:t>
                </a:r>
                <a:r>
                  <a:rPr lang="it-IT" sz="1200" b="1" dirty="0" err="1" smtClean="0"/>
                  <a:t>enterprises</a:t>
                </a:r>
                <a:r>
                  <a:rPr lang="it-IT" sz="1200" b="1" dirty="0" smtClean="0"/>
                  <a:t> (2008-2010)</a:t>
                </a:r>
                <a:endParaRPr lang="it-IT" sz="1200" b="1" dirty="0"/>
              </a:p>
            </p:txBody>
          </p:sp>
          <p:sp>
            <p:nvSpPr>
              <p:cNvPr id="5" name="CasellaDiTesto 4"/>
              <p:cNvSpPr txBox="1"/>
              <p:nvPr/>
            </p:nvSpPr>
            <p:spPr>
              <a:xfrm>
                <a:off x="4716016" y="2647945"/>
                <a:ext cx="122413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/>
                  <a:t>Product </a:t>
                </a:r>
                <a:r>
                  <a:rPr lang="it-IT" sz="1200" b="1" dirty="0" err="1" smtClean="0"/>
                  <a:t>innovation</a:t>
                </a:r>
                <a:endParaRPr lang="it-IT" sz="1200" b="1" dirty="0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6234261" y="2694111"/>
                <a:ext cx="122413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err="1" smtClean="0"/>
                  <a:t>Other</a:t>
                </a:r>
                <a:r>
                  <a:rPr lang="it-IT" sz="1200" b="1" dirty="0" smtClean="0"/>
                  <a:t> </a:t>
                </a:r>
                <a:r>
                  <a:rPr lang="it-IT" sz="1200" b="1" dirty="0" err="1" smtClean="0"/>
                  <a:t>innovation</a:t>
                </a:r>
                <a:endParaRPr lang="it-IT" sz="1200" b="1" dirty="0"/>
              </a:p>
            </p:txBody>
          </p:sp>
        </p:grpSp>
        <p:sp>
          <p:nvSpPr>
            <p:cNvPr id="7" name="Rettangolo 6"/>
            <p:cNvSpPr/>
            <p:nvPr/>
          </p:nvSpPr>
          <p:spPr>
            <a:xfrm>
              <a:off x="1331640" y="5725379"/>
              <a:ext cx="864096" cy="7279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1331640" y="5436840"/>
              <a:ext cx="936104" cy="15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1331640" y="5118408"/>
              <a:ext cx="864096" cy="15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14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683069" y="-13420"/>
            <a:ext cx="7777363" cy="490092"/>
          </a:xfrm>
          <a:prstGeom prst="rect">
            <a:avLst/>
          </a:prstGeom>
          <a:solidFill>
            <a:srgbClr val="C0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b="1" dirty="0" smtClean="0">
                <a:solidFill>
                  <a:schemeClr val="bg1"/>
                </a:solidFill>
                <a:latin typeface="Calibri" pitchFamily="34" charset="0"/>
              </a:rPr>
              <a:t>EXIT STRATEGY? /1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87624" y="848901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Moreover, </a:t>
            </a:r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 smtClean="0">
                <a:solidFill>
                  <a:srgbClr val="FF0000"/>
                </a:solidFill>
              </a:rPr>
              <a:t>Institutions </a:t>
            </a:r>
            <a:r>
              <a:rPr lang="en-US" dirty="0"/>
              <a:t>have </a:t>
            </a:r>
            <a:r>
              <a:rPr lang="en-US" dirty="0">
                <a:solidFill>
                  <a:srgbClr val="FF0000"/>
                </a:solidFill>
              </a:rPr>
              <a:t>not </a:t>
            </a:r>
            <a:r>
              <a:rPr lang="en-US" dirty="0"/>
              <a:t>been </a:t>
            </a:r>
            <a:r>
              <a:rPr lang="en-US" dirty="0">
                <a:solidFill>
                  <a:srgbClr val="FF0000"/>
                </a:solidFill>
              </a:rPr>
              <a:t>able </a:t>
            </a:r>
            <a:r>
              <a:rPr lang="en-US" dirty="0" smtClean="0"/>
              <a:t>even </a:t>
            </a:r>
            <a:r>
              <a:rPr lang="en-US" dirty="0" smtClean="0">
                <a:solidFill>
                  <a:srgbClr val="FF0000"/>
                </a:solidFill>
              </a:rPr>
              <a:t>to use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European structural funds. 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Two </a:t>
            </a:r>
            <a:r>
              <a:rPr lang="en-US" dirty="0">
                <a:solidFill>
                  <a:srgbClr val="FF0000"/>
                </a:solidFill>
              </a:rPr>
              <a:t>remedies </a:t>
            </a:r>
            <a:r>
              <a:rPr lang="en-US" dirty="0"/>
              <a:t>have been identified by </a:t>
            </a:r>
            <a:r>
              <a:rPr lang="en-US" dirty="0" err="1" smtClean="0">
                <a:solidFill>
                  <a:srgbClr val="FF0000"/>
                </a:solidFill>
              </a:rPr>
              <a:t>Quadrio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Curzio</a:t>
            </a:r>
            <a:r>
              <a:rPr lang="en-US" dirty="0" smtClean="0"/>
              <a:t>: </a:t>
            </a:r>
          </a:p>
          <a:p>
            <a:pPr algn="just"/>
            <a:endParaRPr lang="en-US" dirty="0"/>
          </a:p>
          <a:p>
            <a:pPr marL="342900" indent="-342900" algn="just">
              <a:buAutoNum type="arabicParenR"/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strong application of the principle of subsidiarity</a:t>
            </a:r>
            <a:r>
              <a:rPr lang="en-US" dirty="0"/>
              <a:t>, </a:t>
            </a:r>
            <a:r>
              <a:rPr lang="en-US" dirty="0" smtClean="0"/>
              <a:t>which is a fundamental one since the European Union foundation;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2</a:t>
            </a:r>
            <a:r>
              <a:rPr lang="en-US" dirty="0"/>
              <a:t>) the </a:t>
            </a:r>
            <a:r>
              <a:rPr lang="en-US" dirty="0">
                <a:solidFill>
                  <a:srgbClr val="FF0000"/>
                </a:solidFill>
              </a:rPr>
              <a:t>reform of </a:t>
            </a:r>
            <a:r>
              <a:rPr lang="en-US" dirty="0" smtClean="0">
                <a:solidFill>
                  <a:srgbClr val="FF0000"/>
                </a:solidFill>
              </a:rPr>
              <a:t>the “Title V” </a:t>
            </a:r>
            <a:r>
              <a:rPr lang="en-US" dirty="0">
                <a:solidFill>
                  <a:srgbClr val="FF0000"/>
                </a:solidFill>
              </a:rPr>
              <a:t>of the </a:t>
            </a:r>
            <a:r>
              <a:rPr lang="en-US" dirty="0" smtClean="0">
                <a:solidFill>
                  <a:srgbClr val="FF0000"/>
                </a:solidFill>
              </a:rPr>
              <a:t>Italian Constitution </a:t>
            </a:r>
            <a:r>
              <a:rPr lang="en-US" dirty="0" smtClean="0"/>
              <a:t>by:</a:t>
            </a:r>
          </a:p>
          <a:p>
            <a:pPr algn="just"/>
            <a:r>
              <a:rPr lang="en-US" dirty="0" smtClean="0"/>
              <a:t> </a:t>
            </a:r>
          </a:p>
          <a:p>
            <a:pPr marL="1257300" indent="-1257300" algn="just"/>
            <a:r>
              <a:rPr lang="en-US" dirty="0"/>
              <a:t>	</a:t>
            </a:r>
            <a:r>
              <a:rPr lang="en-US" dirty="0" smtClean="0"/>
              <a:t>a</a:t>
            </a:r>
            <a:r>
              <a:rPr lang="en-US" dirty="0"/>
              <a:t>) introducing a </a:t>
            </a:r>
            <a:r>
              <a:rPr lang="en-US" dirty="0">
                <a:solidFill>
                  <a:srgbClr val="FF0000"/>
                </a:solidFill>
              </a:rPr>
              <a:t>fiscal federalism </a:t>
            </a:r>
            <a:r>
              <a:rPr lang="en-US" dirty="0" smtClean="0"/>
              <a:t>based on a variable geometry;</a:t>
            </a:r>
          </a:p>
          <a:p>
            <a:pPr algn="just"/>
            <a:endParaRPr lang="en-US" dirty="0" smtClean="0"/>
          </a:p>
          <a:p>
            <a:pPr marL="1257300" indent="-1257300" algn="just"/>
            <a:r>
              <a:rPr lang="en-US" dirty="0"/>
              <a:t>	</a:t>
            </a:r>
            <a:r>
              <a:rPr lang="en-US" dirty="0" smtClean="0"/>
              <a:t>b</a:t>
            </a:r>
            <a:r>
              <a:rPr lang="en-US" dirty="0"/>
              <a:t>) increasing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“power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substitution” </a:t>
            </a:r>
            <a:r>
              <a:rPr lang="en-US" dirty="0" smtClean="0"/>
              <a:t>with which the State can intervene when the local Governments are inefficient.</a:t>
            </a:r>
            <a:endParaRPr lang="it-IT" dirty="0"/>
          </a:p>
        </p:txBody>
      </p:sp>
      <p:pic>
        <p:nvPicPr>
          <p:cNvPr id="2050" name="Picture 2" descr="http://www.culturaeculture.it/wp-content/uploads/2012/06/Fotolia_31799806_Subscription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" y="3645024"/>
            <a:ext cx="2462436" cy="16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RtWxczp1DW36K62iSHt2d4VzxvzxVG0ZwNIC_sxXcgBzWjS6u8QNr6gns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13176"/>
            <a:ext cx="37433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932040" y="757152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Beside a national solution, is it therefore </a:t>
            </a:r>
            <a:r>
              <a:rPr lang="en-US" dirty="0" smtClean="0">
                <a:solidFill>
                  <a:srgbClr val="FF0000"/>
                </a:solidFill>
              </a:rPr>
              <a:t>possible and necessary </a:t>
            </a:r>
            <a:r>
              <a:rPr lang="en-US" dirty="0" smtClean="0"/>
              <a:t>to think about </a:t>
            </a:r>
            <a:r>
              <a:rPr lang="en-US" dirty="0" smtClean="0">
                <a:solidFill>
                  <a:srgbClr val="FF0000"/>
                </a:solidFill>
              </a:rPr>
              <a:t>an international solution</a:t>
            </a:r>
            <a:r>
              <a:rPr lang="en-US" dirty="0" smtClean="0"/>
              <a:t>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95736" y="2234768"/>
            <a:ext cx="5112568" cy="15542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9525" lvl="1" algn="ctr" fontAlgn="auto">
              <a:spcBef>
                <a:spcPts val="0"/>
              </a:spcBef>
              <a:spcAft>
                <a:spcPts val="600"/>
              </a:spcAft>
            </a:pPr>
            <a:r>
              <a:rPr lang="it-IT" sz="2000" b="1" dirty="0" smtClean="0">
                <a:cs typeface="Calibri" pitchFamily="34" charset="0"/>
              </a:rPr>
              <a:t>THE </a:t>
            </a:r>
            <a:r>
              <a:rPr lang="it-IT" sz="2000" b="1" dirty="0">
                <a:cs typeface="Calibri" pitchFamily="34" charset="0"/>
              </a:rPr>
              <a:t>UNION </a:t>
            </a:r>
            <a:r>
              <a:rPr lang="it-IT" sz="2000" b="1" dirty="0" smtClean="0">
                <a:cs typeface="Calibri" pitchFamily="34" charset="0"/>
              </a:rPr>
              <a:t>FOR THE MEDITERRANEAN</a:t>
            </a:r>
          </a:p>
          <a:p>
            <a:pPr marL="9525" lvl="1" algn="ctr" fontAlgn="auto">
              <a:spcBef>
                <a:spcPts val="0"/>
              </a:spcBef>
              <a:spcAft>
                <a:spcPts val="600"/>
              </a:spcAft>
            </a:pPr>
            <a:r>
              <a:rPr lang="it-IT" sz="2000" b="1" dirty="0" smtClean="0">
                <a:cs typeface="Calibri" pitchFamily="34" charset="0"/>
              </a:rPr>
              <a:t>and</a:t>
            </a:r>
          </a:p>
          <a:p>
            <a:pPr marL="9525" lvl="1" algn="ctr" fontAlgn="auto">
              <a:spcBef>
                <a:spcPts val="0"/>
              </a:spcBef>
              <a:spcAft>
                <a:spcPts val="600"/>
              </a:spcAft>
            </a:pPr>
            <a:r>
              <a:rPr lang="it-IT" sz="2000" b="1" smtClean="0">
                <a:cs typeface="Calibri" pitchFamily="34" charset="0"/>
              </a:rPr>
              <a:t>AN EURO-AFRICAN </a:t>
            </a:r>
            <a:r>
              <a:rPr lang="it-IT" sz="2000" b="1" dirty="0" smtClean="0">
                <a:cs typeface="Calibri" pitchFamily="34" charset="0"/>
              </a:rPr>
              <a:t>UNION </a:t>
            </a:r>
          </a:p>
          <a:p>
            <a:pPr marL="9525" lvl="1" algn="ctr" fontAlgn="auto">
              <a:spcBef>
                <a:spcPts val="0"/>
              </a:spcBef>
              <a:spcAft>
                <a:spcPts val="600"/>
              </a:spcAft>
            </a:pPr>
            <a:r>
              <a:rPr lang="it-IT" sz="2000" b="1" dirty="0" smtClean="0">
                <a:cs typeface="Calibri" pitchFamily="34" charset="0"/>
              </a:rPr>
              <a:t>ARE THE ONLY EXIT STRATEGIES?</a:t>
            </a:r>
          </a:p>
        </p:txBody>
      </p:sp>
      <p:pic>
        <p:nvPicPr>
          <p:cNvPr id="1026" name="Picture 2" descr="http://www.cooperazioneallosviluppo.esteri.it/pdgcs/italiano/Partner/UnioneEuropea/immagini/mondo-man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" y="3784698"/>
            <a:ext cx="4549477" cy="30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 bwMode="auto">
          <a:xfrm>
            <a:off x="683069" y="-13420"/>
            <a:ext cx="7777363" cy="490092"/>
          </a:xfrm>
          <a:solidFill>
            <a:srgbClr val="C0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000" b="1" dirty="0" smtClean="0">
                <a:solidFill>
                  <a:schemeClr val="bg1"/>
                </a:solidFill>
                <a:latin typeface="Calibri" pitchFamily="34" charset="0"/>
              </a:rPr>
              <a:t>EXIT STRATEGY? /2</a:t>
            </a:r>
          </a:p>
        </p:txBody>
      </p:sp>
      <p:pic>
        <p:nvPicPr>
          <p:cNvPr id="1028" name="Picture 4" descr="http://www.politicamentecorretto.com/files.php?file=logo-africa_868434206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91296"/>
            <a:ext cx="3373535" cy="246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8959" y="664819"/>
            <a:ext cx="38809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The South of Italy is dangerously becoming more a lonely and dying </a:t>
            </a:r>
            <a:r>
              <a:rPr lang="en-US" i="1" dirty="0">
                <a:solidFill>
                  <a:srgbClr val="FF0000"/>
                </a:solidFill>
              </a:rPr>
              <a:t>iceberg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than a marginal contributor to the European multidimensional vitality.</a:t>
            </a:r>
          </a:p>
        </p:txBody>
      </p:sp>
    </p:spTree>
    <p:extLst>
      <p:ext uri="{BB962C8B-B14F-4D97-AF65-F5344CB8AC3E}">
        <p14:creationId xmlns:p14="http://schemas.microsoft.com/office/powerpoint/2010/main" val="4585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 bwMode="auto">
          <a:xfrm>
            <a:off x="683069" y="-13420"/>
            <a:ext cx="7777363" cy="490092"/>
          </a:xfrm>
          <a:solidFill>
            <a:srgbClr val="C0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000" b="1" dirty="0" smtClean="0">
                <a:solidFill>
                  <a:schemeClr val="bg1"/>
                </a:solidFill>
                <a:latin typeface="Calibri" pitchFamily="34" charset="0"/>
              </a:rPr>
              <a:t>EXIT STRATEGY? /3</a:t>
            </a:r>
          </a:p>
        </p:txBody>
      </p:sp>
      <p:sp>
        <p:nvSpPr>
          <p:cNvPr id="8" name="Rettangolo 7"/>
          <p:cNvSpPr/>
          <p:nvPr/>
        </p:nvSpPr>
        <p:spPr>
          <a:xfrm>
            <a:off x="539552" y="764704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But </a:t>
            </a:r>
            <a:r>
              <a:rPr lang="en-US" dirty="0" smtClean="0"/>
              <a:t>national </a:t>
            </a:r>
            <a:r>
              <a:rPr lang="en-US" dirty="0"/>
              <a:t>and </a:t>
            </a:r>
            <a:r>
              <a:rPr lang="en-US" dirty="0" smtClean="0"/>
              <a:t>international efforts cannot be sufficient to empower the “</a:t>
            </a:r>
            <a:r>
              <a:rPr lang="en-US" dirty="0" err="1" smtClean="0"/>
              <a:t>Mezzogiorno</a:t>
            </a:r>
            <a:r>
              <a:rPr lang="en-US" dirty="0" smtClean="0"/>
              <a:t> wellbeing”.</a:t>
            </a:r>
          </a:p>
        </p:txBody>
      </p:sp>
      <p:sp>
        <p:nvSpPr>
          <p:cNvPr id="9" name="Rettangolo 8"/>
          <p:cNvSpPr/>
          <p:nvPr/>
        </p:nvSpPr>
        <p:spPr>
          <a:xfrm>
            <a:off x="539552" y="3429000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Only a </a:t>
            </a:r>
            <a:r>
              <a:rPr lang="en-US" dirty="0">
                <a:solidFill>
                  <a:srgbClr val="FF0000"/>
                </a:solidFill>
              </a:rPr>
              <a:t>joint </a:t>
            </a:r>
            <a:r>
              <a:rPr lang="en-US" dirty="0" smtClean="0">
                <a:solidFill>
                  <a:srgbClr val="FF0000"/>
                </a:solidFill>
              </a:rPr>
              <a:t>political and economical programming of the regions owning to the  “</a:t>
            </a:r>
            <a:r>
              <a:rPr lang="en-US" dirty="0" err="1" smtClean="0">
                <a:solidFill>
                  <a:srgbClr val="FF0000"/>
                </a:solidFill>
              </a:rPr>
              <a:t>Mezzogiorno</a:t>
            </a:r>
            <a:r>
              <a:rPr lang="en-US" dirty="0" smtClean="0">
                <a:solidFill>
                  <a:srgbClr val="FF0000"/>
                </a:solidFill>
              </a:rPr>
              <a:t> of Italy” could ensure </a:t>
            </a:r>
            <a:r>
              <a:rPr lang="en-US" dirty="0">
                <a:solidFill>
                  <a:srgbClr val="FF0000"/>
                </a:solidFill>
              </a:rPr>
              <a:t>a "mass impact" sufficient </a:t>
            </a:r>
            <a:r>
              <a:rPr lang="en-US" dirty="0" smtClean="0">
                <a:solidFill>
                  <a:srgbClr val="FF0000"/>
                </a:solidFill>
              </a:rPr>
              <a:t>to shock an </a:t>
            </a:r>
            <a:r>
              <a:rPr lang="en-US" dirty="0" err="1" smtClean="0">
                <a:solidFill>
                  <a:srgbClr val="FF0000"/>
                </a:solidFill>
              </a:rPr>
              <a:t>atavic</a:t>
            </a:r>
            <a:r>
              <a:rPr lang="en-US" dirty="0" smtClean="0">
                <a:solidFill>
                  <a:srgbClr val="FF0000"/>
                </a:solidFill>
              </a:rPr>
              <a:t> and enduring backwardness.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39552" y="2060848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In fact, </a:t>
            </a:r>
            <a:r>
              <a:rPr lang="en-US" dirty="0"/>
              <a:t>it is </a:t>
            </a:r>
            <a:r>
              <a:rPr lang="en-US" dirty="0" smtClean="0">
                <a:solidFill>
                  <a:srgbClr val="FF0000"/>
                </a:solidFill>
              </a:rPr>
              <a:t>decidedly crucial and essential a </a:t>
            </a:r>
            <a:r>
              <a:rPr lang="en-US" dirty="0">
                <a:solidFill>
                  <a:srgbClr val="FF0000"/>
                </a:solidFill>
              </a:rPr>
              <a:t>common political action </a:t>
            </a:r>
            <a:r>
              <a:rPr lang="en-US" dirty="0" smtClean="0">
                <a:solidFill>
                  <a:srgbClr val="FF0000"/>
                </a:solidFill>
              </a:rPr>
              <a:t>shared by all the regions of </a:t>
            </a:r>
            <a:r>
              <a:rPr lang="en-US" dirty="0" err="1" smtClean="0">
                <a:solidFill>
                  <a:srgbClr val="FF0000"/>
                </a:solidFill>
              </a:rPr>
              <a:t>Mezzogiorno</a:t>
            </a:r>
            <a:r>
              <a:rPr lang="en-US" dirty="0" smtClean="0"/>
              <a:t>. 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565154" y="620688"/>
            <a:ext cx="41113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How </a:t>
            </a:r>
            <a:r>
              <a:rPr lang="en-US" dirty="0" smtClean="0"/>
              <a:t>can Sicily</a:t>
            </a:r>
            <a:r>
              <a:rPr lang="en-US" dirty="0"/>
              <a:t>, Sardinia, </a:t>
            </a:r>
            <a:r>
              <a:rPr lang="en-US" dirty="0" smtClean="0"/>
              <a:t>Calabria and Apulia, for example, in </a:t>
            </a:r>
            <a:r>
              <a:rPr lang="en-US" dirty="0"/>
              <a:t>an era of </a:t>
            </a:r>
            <a:r>
              <a:rPr lang="en-US" dirty="0" err="1" smtClean="0"/>
              <a:t>macroregions</a:t>
            </a:r>
            <a:r>
              <a:rPr lang="en-US" dirty="0" smtClean="0"/>
              <a:t> and </a:t>
            </a:r>
            <a:r>
              <a:rPr lang="en-US" dirty="0" err="1" smtClean="0"/>
              <a:t>globalisation</a:t>
            </a:r>
            <a:r>
              <a:rPr lang="en-US" dirty="0" smtClean="0"/>
              <a:t>, still </a:t>
            </a:r>
            <a:r>
              <a:rPr lang="en-US" dirty="0"/>
              <a:t>persist in </a:t>
            </a:r>
            <a:r>
              <a:rPr lang="en-US" dirty="0" smtClean="0"/>
              <a:t>searching individual economic and politic “attention-seeking”? </a:t>
            </a:r>
            <a:r>
              <a:rPr lang="en-US" dirty="0" smtClean="0">
                <a:solidFill>
                  <a:srgbClr val="FF0000"/>
                </a:solidFill>
              </a:rPr>
              <a:t>How could a single region be the driving </a:t>
            </a:r>
            <a:r>
              <a:rPr lang="en-US" dirty="0">
                <a:solidFill>
                  <a:srgbClr val="FF0000"/>
                </a:solidFill>
              </a:rPr>
              <a:t>force </a:t>
            </a:r>
            <a:r>
              <a:rPr lang="en-US" dirty="0" smtClean="0">
                <a:solidFill>
                  <a:srgbClr val="FF0000"/>
                </a:solidFill>
              </a:rPr>
              <a:t>for the </a:t>
            </a:r>
            <a:r>
              <a:rPr lang="en-US" dirty="0">
                <a:solidFill>
                  <a:srgbClr val="FF0000"/>
                </a:solidFill>
              </a:rPr>
              <a:t>development of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Mezzogiorno</a:t>
            </a:r>
            <a:r>
              <a:rPr lang="en-US" dirty="0" smtClean="0">
                <a:solidFill>
                  <a:srgbClr val="FF0000"/>
                </a:solidFill>
              </a:rPr>
              <a:t> area and the Mediterranean area? 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46337"/>
            <a:ext cx="3528392" cy="26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428" y="5311710"/>
            <a:ext cx="2294620" cy="13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05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1520" y="655528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severity of the tax measures; the structural and </a:t>
            </a:r>
            <a:r>
              <a:rPr lang="en-US" dirty="0" err="1"/>
              <a:t>conjuntural</a:t>
            </a:r>
            <a:r>
              <a:rPr lang="en-US" dirty="0"/>
              <a:t> difficulties of the Labour market; the decline in the purchasing power of households;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644008" y="620688"/>
            <a:ext cx="3851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weakness of the economic internal and external demand; </a:t>
            </a:r>
            <a:r>
              <a:rPr lang="en-US" dirty="0" smtClean="0"/>
              <a:t>the </a:t>
            </a:r>
            <a:r>
              <a:rPr lang="en-US" dirty="0"/>
              <a:t>strong uncertainty about the prospects for growth, have led to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worrying socio-economic decay in all the Italian geographic areas</a:t>
            </a:r>
            <a:r>
              <a:rPr lang="en-US" dirty="0"/>
              <a:t>.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3568" y="0"/>
            <a:ext cx="777686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ITALIAN ECONOMIC FRAMEWORK \2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884367" y="6597159"/>
            <a:ext cx="1224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Source: ISTAT </a:t>
            </a:r>
            <a:endParaRPr lang="it-IT" sz="1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092280" y="2708920"/>
            <a:ext cx="165610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/>
              <a:t>Expenditure</a:t>
            </a:r>
            <a:r>
              <a:rPr lang="it-IT" sz="1200" b="1" dirty="0" smtClean="0"/>
              <a:t> for </a:t>
            </a:r>
            <a:r>
              <a:rPr lang="it-IT" sz="1200" b="1" dirty="0" err="1" smtClean="0"/>
              <a:t>final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consumption</a:t>
            </a:r>
            <a:r>
              <a:rPr lang="it-IT" sz="1200" b="1" dirty="0" smtClean="0"/>
              <a:t> and </a:t>
            </a:r>
            <a:r>
              <a:rPr lang="it-IT" sz="1200" b="1" dirty="0" err="1" smtClean="0"/>
              <a:t>gross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available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income</a:t>
            </a:r>
            <a:r>
              <a:rPr lang="it-IT" sz="1200" b="1" dirty="0" smtClean="0"/>
              <a:t> </a:t>
            </a:r>
          </a:p>
          <a:p>
            <a:pPr algn="ctr"/>
            <a:r>
              <a:rPr lang="it-IT" sz="1200" b="1" dirty="0" smtClean="0"/>
              <a:t> (1995-2013) </a:t>
            </a:r>
          </a:p>
          <a:p>
            <a:pPr algn="ctr"/>
            <a:r>
              <a:rPr lang="it-IT" sz="1200" b="1" dirty="0" smtClean="0"/>
              <a:t>(</a:t>
            </a:r>
            <a:r>
              <a:rPr lang="it-IT" sz="1200" b="1" dirty="0" err="1" smtClean="0"/>
              <a:t>billions</a:t>
            </a:r>
            <a:r>
              <a:rPr lang="it-IT" sz="1200" b="1" dirty="0" smtClean="0"/>
              <a:t> of euro)</a:t>
            </a:r>
            <a:endParaRPr lang="it-IT" sz="1200" b="1" dirty="0"/>
          </a:p>
        </p:txBody>
      </p:sp>
      <p:grpSp>
        <p:nvGrpSpPr>
          <p:cNvPr id="3" name="Gruppo 2"/>
          <p:cNvGrpSpPr/>
          <p:nvPr/>
        </p:nvGrpSpPr>
        <p:grpSpPr>
          <a:xfrm>
            <a:off x="0" y="2383747"/>
            <a:ext cx="6876256" cy="4438410"/>
            <a:chOff x="0" y="2383747"/>
            <a:chExt cx="6876256" cy="4438410"/>
          </a:xfrm>
        </p:grpSpPr>
        <p:grpSp>
          <p:nvGrpSpPr>
            <p:cNvPr id="15" name="Gruppo 14"/>
            <p:cNvGrpSpPr/>
            <p:nvPr/>
          </p:nvGrpSpPr>
          <p:grpSpPr>
            <a:xfrm>
              <a:off x="0" y="2383747"/>
              <a:ext cx="6876256" cy="4438410"/>
              <a:chOff x="0" y="2383747"/>
              <a:chExt cx="6876256" cy="443841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83747"/>
                <a:ext cx="6876256" cy="4438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Ovale 12"/>
              <p:cNvSpPr/>
              <p:nvPr/>
            </p:nvSpPr>
            <p:spPr>
              <a:xfrm>
                <a:off x="1043608" y="4869160"/>
                <a:ext cx="1080120" cy="57606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Ovale 18"/>
              <p:cNvSpPr/>
              <p:nvPr/>
            </p:nvSpPr>
            <p:spPr>
              <a:xfrm>
                <a:off x="2051720" y="4706838"/>
                <a:ext cx="764468" cy="37834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" name="CasellaDiTesto 1"/>
            <p:cNvSpPr txBox="1"/>
            <p:nvPr/>
          </p:nvSpPr>
          <p:spPr>
            <a:xfrm>
              <a:off x="2267744" y="6536377"/>
              <a:ext cx="3456384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% variation of purchasing power</a:t>
              </a:r>
              <a:endParaRPr lang="it-IT" sz="1200" b="1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 rot="16200000">
              <a:off x="-1554196" y="4274036"/>
              <a:ext cx="3456384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% variation of expenditure</a:t>
              </a:r>
              <a:endParaRPr lang="it-IT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724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0"/>
            <a:ext cx="7776864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«MEZZOGIORNO»: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ICEBERG DETACHED FROM THE CONTINENT?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83568" y="836712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This paralyzed and confused economic framework</a:t>
            </a:r>
            <a:r>
              <a:rPr lang="en-US" dirty="0"/>
              <a:t>, which affects the entire national territory, </a:t>
            </a:r>
            <a:r>
              <a:rPr lang="en-US" dirty="0">
                <a:solidFill>
                  <a:srgbClr val="FF0000"/>
                </a:solidFill>
              </a:rPr>
              <a:t>stands out with an exponential intensity and pervasiveness in the South of Italy (“</a:t>
            </a:r>
            <a:r>
              <a:rPr lang="en-US" dirty="0" err="1">
                <a:solidFill>
                  <a:srgbClr val="FF0000"/>
                </a:solidFill>
              </a:rPr>
              <a:t>Mezzogiorno</a:t>
            </a:r>
            <a:r>
              <a:rPr lang="en-US" dirty="0">
                <a:solidFill>
                  <a:srgbClr val="FF0000"/>
                </a:solidFill>
              </a:rPr>
              <a:t>”)</a:t>
            </a:r>
            <a:r>
              <a:rPr lang="en-US" dirty="0"/>
              <a:t>,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644008" y="871552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which both as far as </a:t>
            </a:r>
            <a:r>
              <a:rPr lang="en-US" dirty="0">
                <a:solidFill>
                  <a:srgbClr val="FF0000"/>
                </a:solidFill>
              </a:rPr>
              <a:t>key indicators of the </a:t>
            </a:r>
            <a:r>
              <a:rPr lang="en-US" dirty="0" err="1">
                <a:solidFill>
                  <a:srgbClr val="FF0000"/>
                </a:solidFill>
              </a:rPr>
              <a:t>labour</a:t>
            </a:r>
            <a:r>
              <a:rPr lang="en-US" dirty="0">
                <a:solidFill>
                  <a:srgbClr val="FF0000"/>
                </a:solidFill>
              </a:rPr>
              <a:t> market and of the socio-economic conditions </a:t>
            </a:r>
            <a:r>
              <a:rPr lang="en-US" dirty="0"/>
              <a:t>are concerned, represents the </a:t>
            </a:r>
            <a:r>
              <a:rPr lang="en-US" dirty="0">
                <a:solidFill>
                  <a:srgbClr val="FF0000"/>
                </a:solidFill>
              </a:rPr>
              <a:t>“statistics queue” of the Italian breathless society and economy</a:t>
            </a:r>
            <a:r>
              <a:rPr lang="en-US" dirty="0"/>
              <a:t>. 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8" y="3091433"/>
            <a:ext cx="3640710" cy="314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2388182" y="6562541"/>
            <a:ext cx="2088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Source: EUROSTAT, LFS </a:t>
            </a:r>
            <a:endParaRPr lang="it-IT" sz="1000" b="1" dirty="0"/>
          </a:p>
        </p:txBody>
      </p:sp>
      <p:grpSp>
        <p:nvGrpSpPr>
          <p:cNvPr id="15" name="Gruppo 14"/>
          <p:cNvGrpSpPr/>
          <p:nvPr/>
        </p:nvGrpSpPr>
        <p:grpSpPr>
          <a:xfrm>
            <a:off x="4572000" y="2750731"/>
            <a:ext cx="4572000" cy="4062645"/>
            <a:chOff x="4572000" y="2750731"/>
            <a:chExt cx="4572000" cy="406264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988903"/>
              <a:ext cx="4499992" cy="3824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sellaDiTesto 8"/>
            <p:cNvSpPr txBox="1"/>
            <p:nvPr/>
          </p:nvSpPr>
          <p:spPr>
            <a:xfrm>
              <a:off x="4572000" y="2750731"/>
              <a:ext cx="4572000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 smtClean="0"/>
                <a:t>Employment rate by </a:t>
              </a:r>
              <a:r>
                <a:rPr lang="it-IT" sz="1000" b="1" dirty="0" err="1" smtClean="0"/>
                <a:t>geographic</a:t>
              </a:r>
              <a:r>
                <a:rPr lang="it-IT" sz="1000" b="1" dirty="0" smtClean="0"/>
                <a:t> </a:t>
              </a:r>
              <a:r>
                <a:rPr lang="it-IT" sz="1000" b="1" dirty="0" err="1" smtClean="0"/>
                <a:t>areas</a:t>
              </a:r>
              <a:r>
                <a:rPr lang="it-IT" sz="1000" b="1" dirty="0" smtClean="0"/>
                <a:t>, sex, </a:t>
              </a:r>
              <a:r>
                <a:rPr lang="it-IT" sz="1000" b="1" dirty="0" err="1" smtClean="0"/>
                <a:t>age</a:t>
              </a:r>
              <a:r>
                <a:rPr lang="it-IT" sz="1000" b="1" dirty="0" smtClean="0"/>
                <a:t> (2008-2013) (%)</a:t>
              </a:r>
              <a:endParaRPr lang="it-IT" sz="1000" b="1" dirty="0"/>
            </a:p>
          </p:txBody>
        </p:sp>
        <p:sp>
          <p:nvSpPr>
            <p:cNvPr id="12" name="Ovale 11"/>
            <p:cNvSpPr/>
            <p:nvPr/>
          </p:nvSpPr>
          <p:spPr>
            <a:xfrm>
              <a:off x="7524328" y="4738303"/>
              <a:ext cx="936104" cy="2748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925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83568" y="0"/>
            <a:ext cx="7776864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«MEZZOGIORNO»: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DEMOGRAPHIC AND POLITIC </a:t>
            </a: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ICEBERG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\1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995936" y="6597159"/>
            <a:ext cx="1436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Source: ISTAT </a:t>
            </a:r>
            <a:endParaRPr lang="it-IT" sz="1000" b="1" dirty="0"/>
          </a:p>
        </p:txBody>
      </p:sp>
      <p:sp>
        <p:nvSpPr>
          <p:cNvPr id="25" name="Ovale 24"/>
          <p:cNvSpPr/>
          <p:nvPr/>
        </p:nvSpPr>
        <p:spPr>
          <a:xfrm>
            <a:off x="3439142" y="3140968"/>
            <a:ext cx="916834" cy="2964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43608" y="6021288"/>
            <a:ext cx="712879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FF0000"/>
                </a:solidFill>
              </a:rPr>
              <a:t>The «</a:t>
            </a:r>
            <a:r>
              <a:rPr lang="it-IT" dirty="0">
                <a:solidFill>
                  <a:srgbClr val="FF0000"/>
                </a:solidFill>
              </a:rPr>
              <a:t>Mezzogiorno»  </a:t>
            </a:r>
            <a:r>
              <a:rPr lang="it-IT" dirty="0" smtClean="0">
                <a:solidFill>
                  <a:srgbClr val="FF0000"/>
                </a:solidFill>
              </a:rPr>
              <a:t>shows the </a:t>
            </a:r>
            <a:r>
              <a:rPr lang="it-IT" dirty="0" err="1" smtClean="0">
                <a:solidFill>
                  <a:srgbClr val="FF0000"/>
                </a:solidFill>
              </a:rPr>
              <a:t>lowest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employment</a:t>
            </a:r>
            <a:r>
              <a:rPr lang="it-IT" dirty="0">
                <a:solidFill>
                  <a:srgbClr val="FF0000"/>
                </a:solidFill>
              </a:rPr>
              <a:t> rate 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>
                <a:solidFill>
                  <a:srgbClr val="FF0000"/>
                </a:solidFill>
              </a:rPr>
              <a:t>27,6%) </a:t>
            </a:r>
          </a:p>
        </p:txBody>
      </p:sp>
      <p:grpSp>
        <p:nvGrpSpPr>
          <p:cNvPr id="24" name="Gruppo 23"/>
          <p:cNvGrpSpPr/>
          <p:nvPr/>
        </p:nvGrpSpPr>
        <p:grpSpPr>
          <a:xfrm>
            <a:off x="1011240" y="738793"/>
            <a:ext cx="6873128" cy="5210487"/>
            <a:chOff x="3128" y="738793"/>
            <a:chExt cx="6873128" cy="5210487"/>
          </a:xfrm>
        </p:grpSpPr>
        <p:grpSp>
          <p:nvGrpSpPr>
            <p:cNvPr id="27" name="Gruppo 26"/>
            <p:cNvGrpSpPr/>
            <p:nvPr/>
          </p:nvGrpSpPr>
          <p:grpSpPr>
            <a:xfrm>
              <a:off x="3128" y="738793"/>
              <a:ext cx="6873128" cy="5210487"/>
              <a:chOff x="17537" y="2926105"/>
              <a:chExt cx="5422515" cy="3887271"/>
            </a:xfrm>
          </p:grpSpPr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37" y="3356992"/>
                <a:ext cx="5422515" cy="3456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CasellaDiTesto 28"/>
              <p:cNvSpPr txBox="1"/>
              <p:nvPr/>
            </p:nvSpPr>
            <p:spPr>
              <a:xfrm>
                <a:off x="20960" y="2926105"/>
                <a:ext cx="5419092" cy="34442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/>
                  <a:t>E</a:t>
                </a:r>
                <a:r>
                  <a:rPr lang="it-IT" sz="1200" b="1" dirty="0" smtClean="0"/>
                  <a:t>mployment rate 2013 (15-64); </a:t>
                </a:r>
                <a:r>
                  <a:rPr lang="it-IT" sz="1200" b="1" dirty="0" err="1" smtClean="0"/>
                  <a:t>variation</a:t>
                </a:r>
                <a:r>
                  <a:rPr lang="it-IT" sz="1200" b="1" dirty="0" smtClean="0"/>
                  <a:t> 2006-2013 </a:t>
                </a:r>
              </a:p>
              <a:p>
                <a:pPr algn="ctr"/>
                <a:r>
                  <a:rPr lang="it-IT" sz="1200" b="1" dirty="0" smtClean="0"/>
                  <a:t>(Europe </a:t>
                </a:r>
                <a:r>
                  <a:rPr lang="it-IT" sz="1200" b="1" dirty="0" err="1" smtClean="0"/>
                  <a:t>Countries</a:t>
                </a:r>
                <a:r>
                  <a:rPr lang="it-IT" sz="1200" b="1" dirty="0" smtClean="0"/>
                  <a:t> and </a:t>
                </a:r>
                <a:r>
                  <a:rPr lang="it-IT" sz="1200" b="1" dirty="0" err="1" smtClean="0"/>
                  <a:t>italian</a:t>
                </a:r>
                <a:r>
                  <a:rPr lang="it-IT" sz="1200" b="1" dirty="0" smtClean="0"/>
                  <a:t> </a:t>
                </a:r>
                <a:r>
                  <a:rPr lang="it-IT" sz="1200" b="1" dirty="0" err="1" smtClean="0"/>
                  <a:t>geographical</a:t>
                </a:r>
                <a:r>
                  <a:rPr lang="it-IT" sz="1200" b="1" dirty="0" smtClean="0"/>
                  <a:t> </a:t>
                </a:r>
                <a:r>
                  <a:rPr lang="it-IT" sz="1200" b="1" dirty="0" err="1" smtClean="0"/>
                  <a:t>areas</a:t>
                </a:r>
                <a:r>
                  <a:rPr lang="it-IT" sz="1200" b="1" dirty="0" smtClean="0"/>
                  <a:t>)</a:t>
                </a:r>
                <a:endParaRPr lang="it-IT" sz="1200" b="1" dirty="0"/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1723727" y="6597932"/>
                <a:ext cx="2992289" cy="21544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800" b="1" dirty="0" smtClean="0"/>
                  <a:t>Employment rate (15-64) </a:t>
                </a:r>
                <a:r>
                  <a:rPr lang="it-IT" sz="800" b="1" dirty="0" err="1" smtClean="0"/>
                  <a:t>variation</a:t>
                </a:r>
                <a:r>
                  <a:rPr lang="it-IT" sz="800" b="1" dirty="0" smtClean="0"/>
                  <a:t> (2006-2013)</a:t>
                </a:r>
                <a:endParaRPr lang="it-IT" sz="800" b="1" dirty="0"/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 rot="16200000">
                <a:off x="-1136902" y="4745414"/>
                <a:ext cx="2992289" cy="21544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800" b="1" dirty="0" smtClean="0"/>
                  <a:t>Employment rate (15-64) </a:t>
                </a:r>
                <a:r>
                  <a:rPr lang="it-IT" sz="800" b="1" dirty="0" err="1" smtClean="0"/>
                  <a:t>variation</a:t>
                </a:r>
                <a:r>
                  <a:rPr lang="it-IT" sz="800" b="1" dirty="0" smtClean="0"/>
                  <a:t> (2013 - %)</a:t>
                </a:r>
                <a:endParaRPr lang="it-IT" sz="800" b="1" dirty="0"/>
              </a:p>
            </p:txBody>
          </p:sp>
        </p:grpSp>
        <p:sp>
          <p:nvSpPr>
            <p:cNvPr id="32" name="Freccia in giù 31"/>
            <p:cNvSpPr/>
            <p:nvPr/>
          </p:nvSpPr>
          <p:spPr>
            <a:xfrm rot="4661772">
              <a:off x="3961834" y="4665998"/>
              <a:ext cx="360040" cy="963388"/>
            </a:xfrm>
            <a:prstGeom prst="downArrow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3059832" y="2780928"/>
              <a:ext cx="1152128" cy="100811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Freccia a destra 16"/>
            <p:cNvSpPr/>
            <p:nvPr/>
          </p:nvSpPr>
          <p:spPr>
            <a:xfrm rot="13048332">
              <a:off x="3910362" y="4110316"/>
              <a:ext cx="1323277" cy="410893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4058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92149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An </a:t>
            </a:r>
            <a:r>
              <a:rPr lang="en-US" dirty="0">
                <a:solidFill>
                  <a:srgbClr val="FF0000"/>
                </a:solidFill>
              </a:rPr>
              <a:t>emerging and abiding </a:t>
            </a:r>
            <a:r>
              <a:rPr lang="en-US" i="1" dirty="0">
                <a:solidFill>
                  <a:srgbClr val="FF0000"/>
                </a:solidFill>
              </a:rPr>
              <a:t>demographic </a:t>
            </a:r>
            <a:r>
              <a:rPr lang="en-US" i="1" dirty="0" smtClean="0">
                <a:solidFill>
                  <a:srgbClr val="FF0000"/>
                </a:solidFill>
              </a:rPr>
              <a:t>crisis </a:t>
            </a:r>
            <a:r>
              <a:rPr lang="en-US" dirty="0" smtClean="0"/>
              <a:t>has to be added to the economic and financial crisis because of decreasing fertility rates and a quick and intensive ageing process.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0"/>
            <a:ext cx="7776864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«MEZZOGIORNO»: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ECONOMIC, </a:t>
            </a: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POLITIC </a:t>
            </a: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ICEBERG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\2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187623" y="2062522"/>
            <a:ext cx="6480721" cy="4174790"/>
            <a:chOff x="1187623" y="2062522"/>
            <a:chExt cx="6480721" cy="417479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3" y="2062522"/>
              <a:ext cx="6480721" cy="41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2267744" y="2132856"/>
              <a:ext cx="1440160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/>
                <a:t>Center-North</a:t>
              </a:r>
              <a:endParaRPr lang="it-IT" sz="1400" b="1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220072" y="2153791"/>
              <a:ext cx="1440160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/>
                <a:t>Mezzogiorno</a:t>
              </a:r>
              <a:endParaRPr lang="it-IT" sz="1400" b="1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187623" y="2646661"/>
              <a:ext cx="720080" cy="24622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 smtClean="0"/>
                <a:t>Male</a:t>
              </a:r>
              <a:endParaRPr lang="it-IT" sz="1000" b="1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4572000" y="2637335"/>
              <a:ext cx="720080" cy="24622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 smtClean="0"/>
                <a:t>Male</a:t>
              </a:r>
              <a:endParaRPr lang="it-IT" sz="1000" b="1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734990" y="2635846"/>
              <a:ext cx="720080" cy="246221"/>
            </a:xfrm>
            <a:prstGeom prst="rect">
              <a:avLst/>
            </a:prstGeom>
            <a:solidFill>
              <a:srgbClr val="E7099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 err="1" smtClean="0"/>
                <a:t>Female</a:t>
              </a:r>
              <a:endParaRPr lang="it-IT" sz="1000" b="1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876256" y="2635845"/>
              <a:ext cx="720080" cy="246221"/>
            </a:xfrm>
            <a:prstGeom prst="rect">
              <a:avLst/>
            </a:prstGeom>
            <a:solidFill>
              <a:srgbClr val="E7099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 err="1" smtClean="0"/>
                <a:t>Female</a:t>
              </a:r>
              <a:endParaRPr lang="it-IT" sz="1000" b="1" dirty="0"/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3734990" y="6474048"/>
            <a:ext cx="1436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Source: ISTAT </a:t>
            </a:r>
            <a:endParaRPr lang="it-IT" sz="1000" b="1" dirty="0"/>
          </a:p>
        </p:txBody>
      </p:sp>
    </p:spTree>
    <p:extLst>
      <p:ext uri="{BB962C8B-B14F-4D97-AF65-F5344CB8AC3E}">
        <p14:creationId xmlns:p14="http://schemas.microsoft.com/office/powerpoint/2010/main" val="39281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882586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</a:rPr>
              <a:t>“</a:t>
            </a:r>
            <a:r>
              <a:rPr lang="en-US" i="1" dirty="0" err="1">
                <a:solidFill>
                  <a:srgbClr val="FF0000"/>
                </a:solidFill>
              </a:rPr>
              <a:t>Mezzogiorno</a:t>
            </a:r>
            <a:r>
              <a:rPr lang="en-US" i="1" dirty="0">
                <a:solidFill>
                  <a:srgbClr val="FF0000"/>
                </a:solidFill>
              </a:rPr>
              <a:t> Iceberg”</a:t>
            </a:r>
            <a:r>
              <a:rPr lang="en-US" dirty="0">
                <a:solidFill>
                  <a:srgbClr val="FF0000"/>
                </a:solidFill>
              </a:rPr>
              <a:t> is also expected to carry back the other European countries</a:t>
            </a:r>
            <a:r>
              <a:rPr lang="en-US" dirty="0"/>
              <a:t>, if considered not more than a national or local question between southern regions</a:t>
            </a:r>
            <a:r>
              <a:rPr lang="en-US" dirty="0" smtClean="0"/>
              <a:t>: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0"/>
            <a:ext cx="7776864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«MEZZOGIORNO»: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ECONOMIC, DEMOGRAPHIC AND </a:t>
            </a: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ICEBERG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\3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5129" y="2852936"/>
            <a:ext cx="36408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ut without </a:t>
            </a:r>
            <a:r>
              <a:rPr lang="en-US" dirty="0">
                <a:solidFill>
                  <a:srgbClr val="FF0000"/>
                </a:solidFill>
              </a:rPr>
              <a:t>European shared strategies of social and economic development</a:t>
            </a:r>
            <a:r>
              <a:rPr lang="en-US" dirty="0"/>
              <a:t>, starting from the “fall of the Mediterranean Wall” – which is the new fatal barrier between well-being and socio-economic backwardness – </a:t>
            </a:r>
            <a:r>
              <a:rPr lang="en-US" dirty="0">
                <a:solidFill>
                  <a:srgbClr val="FF0000"/>
                </a:solidFill>
              </a:rPr>
              <a:t>an asphyxiated doom would progressively involve all the European countries like an imploding domino</a:t>
            </a:r>
            <a:r>
              <a:rPr lang="en-US" dirty="0"/>
              <a:t>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413058" y="3717032"/>
            <a:ext cx="2175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Union for the Mediterranean and afterwards </a:t>
            </a:r>
            <a:r>
              <a:rPr lang="en-US" dirty="0">
                <a:solidFill>
                  <a:srgbClr val="FF0000"/>
                </a:solidFill>
              </a:rPr>
              <a:t>a Euro-African Union </a:t>
            </a:r>
            <a:r>
              <a:rPr lang="en-US" dirty="0"/>
              <a:t>could politically and economically be </a:t>
            </a:r>
            <a:r>
              <a:rPr lang="en-US" dirty="0">
                <a:solidFill>
                  <a:srgbClr val="FF0000"/>
                </a:solidFill>
              </a:rPr>
              <a:t>the saving solution? 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72" y="5572156"/>
            <a:ext cx="1637928" cy="108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35" y="3620286"/>
            <a:ext cx="2448765" cy="198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3.bp.blogspot.com/-OF_NVn4g6-4/T-ndRu5D4jI/AAAAAAAAAn8/MgGSVKwJvvs/s1600/europa-crisi-domin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57" y="707886"/>
            <a:ext cx="4750365" cy="293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03648" y="404664"/>
            <a:ext cx="6192688" cy="32316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MEZZOGIORNO</a:t>
            </a: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CRISIS </a:t>
            </a:r>
          </a:p>
          <a:p>
            <a:pPr algn="ctr"/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CONDITIONS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45024"/>
            <a:ext cx="261770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7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2667</Words>
  <Application>Microsoft Office PowerPoint</Application>
  <PresentationFormat>Presentazione su schermo (4:3)</PresentationFormat>
  <Paragraphs>276</Paragraphs>
  <Slides>38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copertina</vt:lpstr>
      <vt:lpstr>Presentazione standard di PowerPoint</vt:lpstr>
      <vt:lpstr>Presentazione standard di PowerPoint</vt:lpstr>
      <vt:lpstr>Turnover by destination market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IS THE UNION FOR THE MEDITERRANEAN  THE BEST ANSWER?  </vt:lpstr>
      <vt:lpstr>Presentazione standard di PowerPoint</vt:lpstr>
      <vt:lpstr>AN «INDUSTRIAL LOGIC» TO EMPOWER  THE “MEZZOGIORNO” OF ITALY? /1 </vt:lpstr>
      <vt:lpstr>Presentazione standard di PowerPoint</vt:lpstr>
      <vt:lpstr>Presentazione standard di PowerPoint</vt:lpstr>
      <vt:lpstr>EXIT STRATEGY? /2</vt:lpstr>
      <vt:lpstr>EXIT STRATEGY? /3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D. Squillante</dc:creator>
  <cp:lastModifiedBy>Sergio Nuvoli</cp:lastModifiedBy>
  <cp:revision>324</cp:revision>
  <cp:lastPrinted>2014-01-27T17:01:08Z</cp:lastPrinted>
  <dcterms:created xsi:type="dcterms:W3CDTF">2013-11-12T16:16:49Z</dcterms:created>
  <dcterms:modified xsi:type="dcterms:W3CDTF">2014-06-11T11:49:43Z</dcterms:modified>
</cp:coreProperties>
</file>